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84"/>
  </p:notesMasterIdLst>
  <p:sldIdLst>
    <p:sldId id="256" r:id="rId2"/>
    <p:sldId id="390" r:id="rId3"/>
    <p:sldId id="259" r:id="rId4"/>
    <p:sldId id="312" r:id="rId5"/>
    <p:sldId id="315" r:id="rId6"/>
    <p:sldId id="314" r:id="rId7"/>
    <p:sldId id="320" r:id="rId8"/>
    <p:sldId id="323" r:id="rId9"/>
    <p:sldId id="324" r:id="rId10"/>
    <p:sldId id="313" r:id="rId11"/>
    <p:sldId id="316" r:id="rId12"/>
    <p:sldId id="317" r:id="rId13"/>
    <p:sldId id="306" r:id="rId14"/>
    <p:sldId id="318" r:id="rId15"/>
    <p:sldId id="325" r:id="rId16"/>
    <p:sldId id="326" r:id="rId17"/>
    <p:sldId id="327" r:id="rId18"/>
    <p:sldId id="328" r:id="rId19"/>
    <p:sldId id="329" r:id="rId20"/>
    <p:sldId id="331" r:id="rId21"/>
    <p:sldId id="330" r:id="rId22"/>
    <p:sldId id="332" r:id="rId23"/>
    <p:sldId id="333" r:id="rId24"/>
    <p:sldId id="334" r:id="rId25"/>
    <p:sldId id="335" r:id="rId26"/>
    <p:sldId id="336" r:id="rId27"/>
    <p:sldId id="307" r:id="rId28"/>
    <p:sldId id="338" r:id="rId29"/>
    <p:sldId id="342" r:id="rId30"/>
    <p:sldId id="343" r:id="rId31"/>
    <p:sldId id="339" r:id="rId32"/>
    <p:sldId id="340" r:id="rId33"/>
    <p:sldId id="344" r:id="rId34"/>
    <p:sldId id="341" r:id="rId35"/>
    <p:sldId id="308" r:id="rId36"/>
    <p:sldId id="350" r:id="rId37"/>
    <p:sldId id="345" r:id="rId38"/>
    <p:sldId id="346" r:id="rId39"/>
    <p:sldId id="347" r:id="rId40"/>
    <p:sldId id="348" r:id="rId41"/>
    <p:sldId id="349" r:id="rId42"/>
    <p:sldId id="352" r:id="rId43"/>
    <p:sldId id="359" r:id="rId44"/>
    <p:sldId id="360" r:id="rId45"/>
    <p:sldId id="361" r:id="rId46"/>
    <p:sldId id="362" r:id="rId47"/>
    <p:sldId id="363" r:id="rId48"/>
    <p:sldId id="351" r:id="rId49"/>
    <p:sldId id="354" r:id="rId50"/>
    <p:sldId id="355" r:id="rId51"/>
    <p:sldId id="356" r:id="rId52"/>
    <p:sldId id="357" r:id="rId53"/>
    <p:sldId id="358" r:id="rId54"/>
    <p:sldId id="353" r:id="rId55"/>
    <p:sldId id="364" r:id="rId56"/>
    <p:sldId id="365" r:id="rId57"/>
    <p:sldId id="366" r:id="rId58"/>
    <p:sldId id="367" r:id="rId59"/>
    <p:sldId id="368" r:id="rId60"/>
    <p:sldId id="369" r:id="rId61"/>
    <p:sldId id="371" r:id="rId62"/>
    <p:sldId id="309" r:id="rId63"/>
    <p:sldId id="305" r:id="rId64"/>
    <p:sldId id="372" r:id="rId65"/>
    <p:sldId id="373" r:id="rId66"/>
    <p:sldId id="374" r:id="rId67"/>
    <p:sldId id="375" r:id="rId68"/>
    <p:sldId id="311" r:id="rId69"/>
    <p:sldId id="386" r:id="rId70"/>
    <p:sldId id="389" r:id="rId71"/>
    <p:sldId id="387" r:id="rId72"/>
    <p:sldId id="388" r:id="rId73"/>
    <p:sldId id="385" r:id="rId74"/>
    <p:sldId id="376" r:id="rId75"/>
    <p:sldId id="377" r:id="rId76"/>
    <p:sldId id="378" r:id="rId77"/>
    <p:sldId id="310" r:id="rId78"/>
    <p:sldId id="379" r:id="rId79"/>
    <p:sldId id="380" r:id="rId80"/>
    <p:sldId id="381" r:id="rId81"/>
    <p:sldId id="382" r:id="rId82"/>
    <p:sldId id="383" r:id="rId83"/>
  </p:sldIdLst>
  <p:sldSz cx="9144000" cy="5143500" type="screen16x9"/>
  <p:notesSz cx="6858000" cy="9144000"/>
  <p:embeddedFontLst>
    <p:embeddedFont>
      <p:font typeface="Figtree Black" pitchFamily="2" charset="0"/>
      <p:bold r:id="rId85"/>
      <p:italic r:id="rId86"/>
      <p:boldItalic r:id="rId87"/>
    </p:embeddedFont>
    <p:embeddedFont>
      <p:font typeface="Hanken Grotesk" pitchFamily="2" charset="77"/>
      <p:regular r:id="rId88"/>
      <p:bold r:id="rId89"/>
      <p:italic r:id="rId90"/>
      <p:boldItalic r:id="rId91"/>
    </p:embeddedFont>
    <p:embeddedFont>
      <p:font typeface="Lato" panose="020F0502020204030203" pitchFamily="34" charset="0"/>
      <p:regular r:id="rId92"/>
      <p:bold r:id="rId93"/>
      <p:italic r:id="rId94"/>
      <p:boldItalic r:id="rId95"/>
    </p:embeddedFont>
    <p:embeddedFont>
      <p:font typeface="Source Sans Pro" panose="020B050303040302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49A06"/>
    <a:srgbClr val="FFABAB"/>
    <a:srgbClr val="B32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0E50A3-1E61-4AF4-9A50-741C059F8FCF}">
  <a:tblStyle styleId="{500E50A3-1E61-4AF4-9A50-741C059F8F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721"/>
  </p:normalViewPr>
  <p:slideViewPr>
    <p:cSldViewPr snapToGrid="0">
      <p:cViewPr varScale="1">
        <p:scale>
          <a:sx n="145" d="100"/>
          <a:sy n="145" d="100"/>
        </p:scale>
        <p:origin x="58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41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22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46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2970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444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375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93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936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16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99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667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978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14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2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58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7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917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78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64" r:id="rId7"/>
    <p:sldLayoutId id="2147483674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huggingface.co/collections/MattBoraske/reddit-aita-finetuning-66038dc9281f16df5a9bab7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huggingface.co/tomh/toxigen_roberta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mailto:mattboraske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b1020923@wcupa.edu" TargetMode="External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aiml.com/compare-the-different-sequence-models-rnn-lstm-gru-and-transformers/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821987" y="340652"/>
            <a:ext cx="7191113" cy="2231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The Efficacy of Finetuning </a:t>
            </a:r>
            <a:br>
              <a:rPr lang="en-US" sz="3200" dirty="0"/>
            </a:br>
            <a:r>
              <a:rPr lang="en-US" sz="3200" dirty="0"/>
              <a:t>Large Language Models for </a:t>
            </a:r>
            <a:br>
              <a:rPr lang="en-US" sz="3200" dirty="0"/>
            </a:br>
            <a:r>
              <a:rPr lang="en-US" sz="3200" dirty="0"/>
              <a:t>Interpersonal Conflict Resolution</a:t>
            </a:r>
            <a:endParaRPr sz="32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821987" y="2924531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Hanken Grotesk"/>
                <a:ea typeface="Hanken Grotesk"/>
                <a:cs typeface="Hanken Grotesk"/>
                <a:sym typeface="Hanken Grotesk"/>
              </a:rPr>
              <a:t>Matthew Boraske</a:t>
            </a:r>
            <a:br>
              <a:rPr lang="en" sz="2000" dirty="0">
                <a:latin typeface="Hanken Grotesk"/>
                <a:ea typeface="Hanken Grotesk"/>
                <a:cs typeface="Hanken Grotesk"/>
                <a:sym typeface="Hanken Grotesk"/>
              </a:rPr>
            </a:br>
            <a:r>
              <a:rPr lang="en" sz="1600" i="1" dirty="0">
                <a:latin typeface="Hanken Grotesk"/>
                <a:ea typeface="Hanken Grotesk"/>
                <a:cs typeface="Hanken Grotesk"/>
                <a:sym typeface="Hanken Grotesk"/>
              </a:rPr>
              <a:t>mb1020923@wcupa.edu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anken Grotesk"/>
                <a:ea typeface="Hanken Grotesk"/>
                <a:cs typeface="Hanken Grotesk"/>
                <a:sym typeface="Hanken Grotesk"/>
              </a:rPr>
              <a:t>Faculty Advisor: Dr. Richard Burns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/>
              <a:t>rburns@wcupa.edu</a:t>
            </a:r>
            <a:endParaRPr lang="en" sz="1100" i="1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9BCC-BE23-A56C-C1F1-D26DB303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</a:t>
            </a:r>
            <a:br>
              <a:rPr lang="en-US" dirty="0"/>
            </a:br>
            <a:r>
              <a:rPr lang="en-US" dirty="0"/>
              <a:t>Interpersonal Conflict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79C39-2524-04E8-2097-6E200AB07E80}"/>
              </a:ext>
            </a:extLst>
          </p:cNvPr>
          <p:cNvSpPr txBox="1"/>
          <p:nvPr/>
        </p:nvSpPr>
        <p:spPr>
          <a:xfrm>
            <a:off x="576703" y="1714056"/>
            <a:ext cx="165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What is 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3C83D-7878-5BC6-67C3-4176BFD16A10}"/>
              </a:ext>
            </a:extLst>
          </p:cNvPr>
          <p:cNvSpPr txBox="1"/>
          <p:nvPr/>
        </p:nvSpPr>
        <p:spPr>
          <a:xfrm>
            <a:off x="2591332" y="1568028"/>
            <a:ext cx="362559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/>
              <a:t>Why is this challenging for AI?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Ambiguity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Toxicity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Human Biases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7BB11-E04D-E2CA-BA51-C075988DE82D}"/>
              </a:ext>
            </a:extLst>
          </p:cNvPr>
          <p:cNvSpPr txBox="1"/>
          <p:nvPr/>
        </p:nvSpPr>
        <p:spPr>
          <a:xfrm>
            <a:off x="2591332" y="3023792"/>
            <a:ext cx="3637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/>
              <a:t>What does interpersonal conflict resolution look like in practice?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classification of behavior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justification for this classification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2052" name="Picture 4" descr="Check mark icon vector isolated. Green yes sign and red no symbol. Positive  and negative element. Stock Vector | Adobe Stock">
            <a:extLst>
              <a:ext uri="{FF2B5EF4-FFF2-40B4-BE49-F238E27FC236}">
                <a16:creationId xmlns:a16="http://schemas.microsoft.com/office/drawing/2014/main" id="{947B55DC-C3A5-2A86-F1AF-BE88C009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400" r="90000">
                        <a14:foregroundMark x1="9400" y1="46875" x2="9400" y2="46875"/>
                        <a14:foregroundMark x1="25400" y1="56641" x2="25400" y2="56641"/>
                        <a14:foregroundMark x1="26900" y1="60156" x2="33900" y2="42578"/>
                        <a14:foregroundMark x1="27100" y1="60547" x2="14000" y2="45117"/>
                        <a14:foregroundMark x1="61800" y1="64844" x2="66700" y2="56641"/>
                        <a14:foregroundMark x1="66700" y1="56641" x2="78900" y2="47852"/>
                        <a14:foregroundMark x1="78900" y1="47852" x2="71600" y2="57617"/>
                        <a14:foregroundMark x1="71600" y1="57617" x2="61600" y2="44922"/>
                        <a14:foregroundMark x1="64500" y1="69727" x2="69700" y2="71875"/>
                        <a14:foregroundMark x1="69700" y1="71875" x2="87900" y2="57422"/>
                        <a14:foregroundMark x1="87900" y1="57422" x2="81700" y2="42188"/>
                        <a14:foregroundMark x1="81700" y1="42188" x2="66900" y2="33203"/>
                        <a14:foregroundMark x1="66900" y1="33203" x2="63800" y2="34766"/>
                        <a14:foregroundMark x1="66300" y1="53125" x2="71100" y2="35742"/>
                        <a14:foregroundMark x1="66500" y1="32813" x2="67000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3" y="2997716"/>
            <a:ext cx="1602522" cy="82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,900+ Legal Evidence Stock Photos, Pictures &amp; Royalty-Free Images - iStock  | Lawsuit">
            <a:extLst>
              <a:ext uri="{FF2B5EF4-FFF2-40B4-BE49-F238E27FC236}">
                <a16:creationId xmlns:a16="http://schemas.microsoft.com/office/drawing/2014/main" id="{150D7A09-F6EF-54EA-2DF5-018FFFE1E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0840" l="17157" r="63399">
                        <a14:foregroundMark x1="43791" y1="13359" x2="55065" y2="15267"/>
                        <a14:foregroundMark x1="63725" y1="18702" x2="62255" y2="38168"/>
                        <a14:foregroundMark x1="56046" y1="90840" x2="58497" y2="91221"/>
                        <a14:foregroundMark x1="39542" y1="8015" x2="41176" y2="9924"/>
                        <a14:foregroundMark x1="17157" y1="46947" x2="19722" y2="46024"/>
                        <a14:backgroundMark x1="17647" y1="50763" x2="18954" y2="51908"/>
                        <a14:backgroundMark x1="24837" y1="52290" x2="25163" y2="51145"/>
                        <a14:backgroundMark x1="24510" y1="55725" x2="24510" y2="54962"/>
                        <a14:backgroundMark x1="27778" y1="48473" x2="27124" y2="47328"/>
                        <a14:backgroundMark x1="27288" y1="40840" x2="27941" y2="40076"/>
                        <a14:backgroundMark x1="28758" y1="35878" x2="29412" y2="34351"/>
                        <a14:backgroundMark x1="20915" y1="32443" x2="21078" y2="32061"/>
                        <a14:backgroundMark x1="22386" y1="27099" x2="22549" y2="26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34474"/>
          <a:stretch/>
        </p:blipFill>
        <p:spPr bwMode="auto">
          <a:xfrm>
            <a:off x="7240335" y="3652470"/>
            <a:ext cx="1406391" cy="11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1,041 Cussing Royalty-Free Photos and Stock Images | Shutterstock">
            <a:extLst>
              <a:ext uri="{FF2B5EF4-FFF2-40B4-BE49-F238E27FC236}">
                <a16:creationId xmlns:a16="http://schemas.microsoft.com/office/drawing/2014/main" id="{1B6ABEAF-C61A-70E6-E80A-7AA25628D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0000" y1="47143" x2="30000" y2="47143"/>
                        <a14:foregroundMark x1="35000" y1="55000" x2="56538" y2="47857"/>
                        <a14:foregroundMark x1="35385" y1="60000" x2="51923" y2="61429"/>
                        <a14:foregroundMark x1="51923" y1="61429" x2="65769" y2="52500"/>
                        <a14:foregroundMark x1="65769" y1="52500" x2="62692" y2="39643"/>
                        <a14:foregroundMark x1="62692" y1="39643" x2="46538" y2="32857"/>
                        <a14:foregroundMark x1="41154" y1="38571" x2="33846" y2="39643"/>
                        <a14:foregroundMark x1="70000" y1="27857" x2="70000" y2="27857"/>
                        <a14:foregroundMark x1="71923" y1="32500" x2="71923" y2="32500"/>
                        <a14:foregroundMark x1="65385" y1="26071" x2="65385" y2="26071"/>
                        <a14:backgroundMark x1="63846" y1="25000" x2="63846" y2="25000"/>
                        <a14:backgroundMark x1="66154" y1="25357" x2="66154" y2="25357"/>
                        <a14:backgroundMark x1="66154" y1="26071" x2="66154" y2="26071"/>
                        <a14:backgroundMark x1="69615" y1="27143" x2="69615" y2="2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0" t="18496" r="18266" b="27185"/>
          <a:stretch/>
        </p:blipFill>
        <p:spPr bwMode="auto">
          <a:xfrm>
            <a:off x="5697924" y="1958464"/>
            <a:ext cx="788496" cy="7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mbiguity outline icon thin line style from big Vector Image">
            <a:extLst>
              <a:ext uri="{FF2B5EF4-FFF2-40B4-BE49-F238E27FC236}">
                <a16:creationId xmlns:a16="http://schemas.microsoft.com/office/drawing/2014/main" id="{8154DC8E-987B-B163-E914-62C540A8A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749" y1="23611" x2="48749" y2="23611"/>
                        <a14:foregroundMark x1="48749" y1="24167" x2="48749" y2="30556"/>
                        <a14:foregroundMark x1="48749" y1="30556" x2="49650" y2="31389"/>
                        <a14:foregroundMark x1="48448" y1="39167" x2="49049" y2="44722"/>
                        <a14:foregroundMark x1="52653" y1="32500" x2="43343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82" t="16944" r="31081" b="39722"/>
          <a:stretch/>
        </p:blipFill>
        <p:spPr bwMode="auto">
          <a:xfrm>
            <a:off x="4622785" y="1894384"/>
            <a:ext cx="750902" cy="10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A57B21-81CF-EB5A-D0F1-87CBA1DD92E3}"/>
              </a:ext>
            </a:extLst>
          </p:cNvPr>
          <p:cNvGrpSpPr/>
          <p:nvPr/>
        </p:nvGrpSpPr>
        <p:grpSpPr>
          <a:xfrm>
            <a:off x="576703" y="2136784"/>
            <a:ext cx="1651168" cy="2109288"/>
            <a:chOff x="576703" y="2136784"/>
            <a:chExt cx="1651168" cy="2109288"/>
          </a:xfrm>
        </p:grpSpPr>
        <p:pic>
          <p:nvPicPr>
            <p:cNvPr id="2050" name="Picture 2" descr="Difference Between Interpersonal and Intrapersonal Conflict | Compare the  Difference Between Similar Terms">
              <a:extLst>
                <a:ext uri="{FF2B5EF4-FFF2-40B4-BE49-F238E27FC236}">
                  <a16:creationId xmlns:a16="http://schemas.microsoft.com/office/drawing/2014/main" id="{A5E1F466-750D-7B85-A484-D689E045B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03" y="2136784"/>
              <a:ext cx="1651168" cy="1486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BDCA24-8A46-4EC7-8D63-56AAFEC8F288}"/>
                </a:ext>
              </a:extLst>
            </p:cNvPr>
            <p:cNvSpPr txBox="1"/>
            <p:nvPr/>
          </p:nvSpPr>
          <p:spPr>
            <a:xfrm>
              <a:off x="576703" y="3722852"/>
              <a:ext cx="165116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ym typeface="Wingdings" panose="05000000000000000000" pitchFamily="2" charset="2"/>
                </a:rPr>
                <a:t>Relationship problems! </a:t>
              </a:r>
              <a:endParaRPr lang="en-US" dirty="0"/>
            </a:p>
          </p:txBody>
        </p:sp>
      </p:grpSp>
      <p:pic>
        <p:nvPicPr>
          <p:cNvPr id="2060" name="Picture 12" descr="Icono Línea Negra Para Moral Ética Vector de stock #239846752 de  ©creativepriyanka">
            <a:extLst>
              <a:ext uri="{FF2B5EF4-FFF2-40B4-BE49-F238E27FC236}">
                <a16:creationId xmlns:a16="http://schemas.microsoft.com/office/drawing/2014/main" id="{10923C47-2E45-3B13-B648-ACDF508F2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9188" y1="29529" x2="38688" y2="28294"/>
                        <a14:foregroundMark x1="28438" y1="32765" x2="29812" y2="32412"/>
                        <a14:foregroundMark x1="23000" y1="26824" x2="23000" y2="26824"/>
                        <a14:foregroundMark x1="69688" y1="31176" x2="71063" y2="30824"/>
                        <a14:foregroundMark x1="77000" y1="26353" x2="77000" y2="26353"/>
                        <a14:foregroundMark x1="66125" y1="39353" x2="68500" y2="40118"/>
                        <a14:foregroundMark x1="27437" y1="44765" x2="28313" y2="43000"/>
                        <a14:foregroundMark x1="46500" y1="76824" x2="48250" y2="76529"/>
                        <a14:foregroundMark x1="35625" y1="76176" x2="35625" y2="76176"/>
                        <a14:foregroundMark x1="64750" y1="76353" x2="64750" y2="76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60" y="1609162"/>
            <a:ext cx="1409610" cy="149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0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9BCC-BE23-A56C-C1F1-D26DB303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700" y="880481"/>
            <a:ext cx="5003600" cy="1892190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What </a:t>
            </a:r>
            <a:r>
              <a:rPr lang="en-US" sz="2400" dirty="0">
                <a:solidFill>
                  <a:srgbClr val="0070C0"/>
                </a:solidFill>
              </a:rPr>
              <a:t>transformer architecture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should LLMs utilize for interpersonal conflict resolution?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89624-FF3E-7386-7CCA-97B7C6E5B441}"/>
              </a:ext>
            </a:extLst>
          </p:cNvPr>
          <p:cNvSpPr txBox="1">
            <a:spLocks/>
          </p:cNvSpPr>
          <p:nvPr/>
        </p:nvSpPr>
        <p:spPr>
          <a:xfrm>
            <a:off x="4232275" y="2642015"/>
            <a:ext cx="4438450" cy="128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What </a:t>
            </a:r>
            <a:r>
              <a:rPr lang="en-US" sz="2400" dirty="0">
                <a:solidFill>
                  <a:srgbClr val="0070C0"/>
                </a:solidFill>
              </a:rPr>
              <a:t>finetuning techniques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should we apply to create an optimal AI agent?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5EAE1-CE7C-7A09-31D2-D7820A371608}"/>
              </a:ext>
            </a:extLst>
          </p:cNvPr>
          <p:cNvSpPr txBox="1"/>
          <p:nvPr/>
        </p:nvSpPr>
        <p:spPr>
          <a:xfrm>
            <a:off x="616150" y="2578515"/>
            <a:ext cx="344150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A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dapting a pre-trained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LLM 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to a downstream task by training it on a smaller </a:t>
            </a:r>
            <a:r>
              <a:rPr lang="en-US" sz="1800" b="1" i="1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task-specific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dataset</a:t>
            </a:r>
          </a:p>
          <a:p>
            <a:endParaRPr lang="en-US" sz="7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 finetuned model </a:t>
            </a:r>
            <a:r>
              <a:rPr lang="en-US" sz="1800" b="1" i="1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combines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 pre-trained knowledge with task-specific knowledge</a:t>
            </a:r>
            <a:endParaRPr lang="en-US"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C0234-6701-7A60-10BB-B8A402F84B1F}"/>
              </a:ext>
            </a:extLst>
          </p:cNvPr>
          <p:cNvSpPr txBox="1"/>
          <p:nvPr/>
        </p:nvSpPr>
        <p:spPr>
          <a:xfrm>
            <a:off x="666950" y="552101"/>
            <a:ext cx="3333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Figtree Black"/>
                <a:sym typeface="Figtree Black"/>
              </a:rPr>
              <a:t>Two Pressing Questions to Address</a:t>
            </a:r>
          </a:p>
        </p:txBody>
      </p:sp>
    </p:spTree>
    <p:extLst>
      <p:ext uri="{BB962C8B-B14F-4D97-AF65-F5344CB8AC3E}">
        <p14:creationId xmlns:p14="http://schemas.microsoft.com/office/powerpoint/2010/main" val="278162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C301-B2BF-DB8C-A3E8-D177CAD9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70" y="394723"/>
            <a:ext cx="8338170" cy="572700"/>
          </a:xfrm>
        </p:spPr>
        <p:txBody>
          <a:bodyPr/>
          <a:lstStyle/>
          <a:p>
            <a:r>
              <a:rPr lang="en-US" sz="3200" dirty="0"/>
              <a:t>Experimentation on a Real-Life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FC7A3-627B-55B4-D73E-6EA4EBE67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4" t="740"/>
          <a:stretch/>
        </p:blipFill>
        <p:spPr>
          <a:xfrm>
            <a:off x="667793" y="1400144"/>
            <a:ext cx="1450216" cy="1531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0A0D7C-A58A-7976-6C31-9925B4C3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97" y="3472663"/>
            <a:ext cx="1666808" cy="1342990"/>
          </a:xfrm>
          <a:prstGeom prst="rect">
            <a:avLst/>
          </a:prstGeom>
        </p:spPr>
      </p:pic>
      <p:grpSp>
        <p:nvGrpSpPr>
          <p:cNvPr id="5123" name="Group 5122">
            <a:extLst>
              <a:ext uri="{FF2B5EF4-FFF2-40B4-BE49-F238E27FC236}">
                <a16:creationId xmlns:a16="http://schemas.microsoft.com/office/drawing/2014/main" id="{D234D891-A60B-6866-81F7-72B2195364E6}"/>
              </a:ext>
            </a:extLst>
          </p:cNvPr>
          <p:cNvGrpSpPr/>
          <p:nvPr/>
        </p:nvGrpSpPr>
        <p:grpSpPr>
          <a:xfrm>
            <a:off x="3116015" y="2828221"/>
            <a:ext cx="1818678" cy="2040678"/>
            <a:chOff x="3116015" y="2828221"/>
            <a:chExt cx="1818678" cy="2040678"/>
          </a:xfrm>
        </p:grpSpPr>
        <p:pic>
          <p:nvPicPr>
            <p:cNvPr id="5122" name="Picture 2" descr="Reddit Logo - Free PNG Image">
              <a:extLst>
                <a:ext uri="{FF2B5EF4-FFF2-40B4-BE49-F238E27FC236}">
                  <a16:creationId xmlns:a16="http://schemas.microsoft.com/office/drawing/2014/main" id="{96ED0D54-2F2D-C8EA-683A-B961DC71E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2096" r="96786">
                          <a14:foregroundMark x1="5543" y1="53861" x2="30135" y2="57129"/>
                          <a14:foregroundMark x1="2096" y1="46337" x2="2096" y2="46337"/>
                          <a14:foregroundMark x1="42618" y1="56832" x2="42618" y2="56832"/>
                          <a14:foregroundMark x1="42711" y1="60495" x2="42990" y2="51287"/>
                          <a14:foregroundMark x1="52725" y1="55050" x2="53749" y2="55149"/>
                          <a14:foregroundMark x1="62273" y1="55446" x2="62972" y2="52376"/>
                          <a14:foregroundMark x1="74988" y1="55743" x2="75501" y2="52772"/>
                          <a14:foregroundMark x1="90498" y1="56634" x2="90126" y2="52970"/>
                          <a14:foregroundMark x1="90219" y1="37624" x2="89986" y2="35347"/>
                          <a14:foregroundMark x1="95762" y1="55347" x2="95622" y2="50099"/>
                          <a14:foregroundMark x1="77830" y1="45545" x2="79646" y2="43168"/>
                          <a14:foregroundMark x1="70843" y1="50099" x2="72240" y2="46139"/>
                          <a14:foregroundMark x1="76199" y1="60495" x2="75780" y2="54554"/>
                          <a14:foregroundMark x1="82068" y1="63168" x2="84397" y2="56535"/>
                          <a14:foregroundMark x1="58454" y1="54257" x2="51933" y2="53663"/>
                          <a14:foregroundMark x1="27434" y1="70396" x2="13694" y2="64455"/>
                          <a14:foregroundMark x1="12715" y1="60198" x2="17979" y2="50396"/>
                          <a14:foregroundMark x1="21379" y1="43366" x2="21938" y2="31584"/>
                          <a14:foregroundMark x1="22031" y1="40693" x2="17373" y2="46139"/>
                          <a14:foregroundMark x1="3214" y1="46733" x2="31439" y2="50099"/>
                          <a14:foregroundMark x1="25058" y1="25347" x2="19981" y2="34158"/>
                          <a14:foregroundMark x1="23381" y1="29307" x2="26595" y2="30396"/>
                          <a14:foregroundMark x1="84583" y1="50297" x2="84164" y2="42871"/>
                          <a14:foregroundMark x1="52492" y1="61683" x2="50675" y2="54554"/>
                          <a14:foregroundMark x1="96786" y1="48416" x2="96227" y2="40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015" y="2828221"/>
              <a:ext cx="1818678" cy="85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r/AmItheAsshole icon">
              <a:extLst>
                <a:ext uri="{FF2B5EF4-FFF2-40B4-BE49-F238E27FC236}">
                  <a16:creationId xmlns:a16="http://schemas.microsoft.com/office/drawing/2014/main" id="{8953FECC-90EE-FC1B-B42B-0CC46075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50515" y1="68471" x2="52320" y2="44586"/>
                          <a14:foregroundMark x1="43299" y1="66561" x2="39691" y2="63376"/>
                          <a14:foregroundMark x1="58763" y1="64968" x2="61082" y2="64013"/>
                          <a14:foregroundMark x1="63660" y1="56369" x2="63660" y2="55732"/>
                          <a14:foregroundMark x1="42268" y1="50318" x2="57216" y2="50637"/>
                          <a14:foregroundMark x1="60567" y1="42357" x2="62629" y2="38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6" y="3389505"/>
              <a:ext cx="1520532" cy="123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50D2FD-B5E2-86F4-2901-CA8C9D81F832}"/>
                </a:ext>
              </a:extLst>
            </p:cNvPr>
            <p:cNvSpPr txBox="1"/>
            <p:nvPr/>
          </p:nvSpPr>
          <p:spPr>
            <a:xfrm>
              <a:off x="3315701" y="4407234"/>
              <a:ext cx="1465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r/</a:t>
              </a:r>
              <a:r>
                <a:rPr lang="en-US" sz="1200" i="1" dirty="0" err="1"/>
                <a:t>amithea</a:t>
              </a:r>
              <a:r>
                <a:rPr lang="en-US" sz="1200" i="1" dirty="0"/>
                <a:t>**hole</a:t>
              </a:r>
            </a:p>
            <a:p>
              <a:pPr algn="ctr"/>
              <a:r>
                <a:rPr lang="en-US" sz="1200" i="1" dirty="0"/>
                <a:t>(AITA)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44368-B191-7AF2-DD0E-D10F155A53D0}"/>
              </a:ext>
            </a:extLst>
          </p:cNvPr>
          <p:cNvSpPr txBox="1"/>
          <p:nvPr/>
        </p:nvSpPr>
        <p:spPr>
          <a:xfrm>
            <a:off x="1424940" y="66827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817C3-C4BA-FBD5-3D70-9514712F1BB4}"/>
              </a:ext>
            </a:extLst>
          </p:cNvPr>
          <p:cNvSpPr txBox="1"/>
          <p:nvPr/>
        </p:nvSpPr>
        <p:spPr>
          <a:xfrm>
            <a:off x="380027" y="1092367"/>
            <a:ext cx="227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Encoder-Decoder LLM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57473D-EDB5-654E-95EB-E13BCF1F60A8}"/>
              </a:ext>
            </a:extLst>
          </p:cNvPr>
          <p:cNvSpPr txBox="1"/>
          <p:nvPr/>
        </p:nvSpPr>
        <p:spPr>
          <a:xfrm>
            <a:off x="515601" y="3182111"/>
            <a:ext cx="1818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Decoder-only LLM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963358-CC06-2A28-79E3-4EFF4000F2E8}"/>
              </a:ext>
            </a:extLst>
          </p:cNvPr>
          <p:cNvSpPr txBox="1"/>
          <p:nvPr/>
        </p:nvSpPr>
        <p:spPr>
          <a:xfrm>
            <a:off x="2684141" y="2412755"/>
            <a:ext cx="2728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Instruction Finetuning on </a:t>
            </a:r>
          </a:p>
          <a:p>
            <a:pPr algn="ctr"/>
            <a:r>
              <a:rPr lang="en-US" b="1" i="1" dirty="0"/>
              <a:t>Interpersonal Conflict Dataset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059C95-8B32-0D53-2A14-441ED02E4CEE}"/>
              </a:ext>
            </a:extLst>
          </p:cNvPr>
          <p:cNvCxnSpPr>
            <a:cxnSpLocks/>
          </p:cNvCxnSpPr>
          <p:nvPr/>
        </p:nvCxnSpPr>
        <p:spPr>
          <a:xfrm>
            <a:off x="2185964" y="2879264"/>
            <a:ext cx="1230830" cy="122124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B042FE-3986-836B-C14C-DCD27F1EF67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226305" y="4144158"/>
            <a:ext cx="120269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3A5FA5-25E9-DA6C-C7D6-4006267450C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581525" y="3325311"/>
            <a:ext cx="1020197" cy="81884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63363DB-D469-0639-CAA6-1620B5C4B849}"/>
              </a:ext>
            </a:extLst>
          </p:cNvPr>
          <p:cNvSpPr/>
          <p:nvPr/>
        </p:nvSpPr>
        <p:spPr>
          <a:xfrm>
            <a:off x="5601722" y="2779599"/>
            <a:ext cx="1165936" cy="1091424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Finetuned Model</a:t>
            </a:r>
          </a:p>
        </p:txBody>
      </p:sp>
      <p:grpSp>
        <p:nvGrpSpPr>
          <p:cNvPr id="5121" name="Group 5120">
            <a:extLst>
              <a:ext uri="{FF2B5EF4-FFF2-40B4-BE49-F238E27FC236}">
                <a16:creationId xmlns:a16="http://schemas.microsoft.com/office/drawing/2014/main" id="{43B1A30E-BF21-3AFA-338A-DFF443F83F51}"/>
              </a:ext>
            </a:extLst>
          </p:cNvPr>
          <p:cNvGrpSpPr/>
          <p:nvPr/>
        </p:nvGrpSpPr>
        <p:grpSpPr>
          <a:xfrm>
            <a:off x="3912998" y="980491"/>
            <a:ext cx="4543384" cy="1799108"/>
            <a:chOff x="3912998" y="980491"/>
            <a:chExt cx="4543384" cy="179910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6EEBD8A-564A-BAE4-4567-B94224C631A6}"/>
                </a:ext>
              </a:extLst>
            </p:cNvPr>
            <p:cNvCxnSpPr>
              <a:cxnSpLocks/>
              <a:stCxn id="14" idx="2"/>
              <a:endCxn id="28" idx="0"/>
            </p:cNvCxnSpPr>
            <p:nvPr/>
          </p:nvCxnSpPr>
          <p:spPr>
            <a:xfrm>
              <a:off x="6184690" y="2156744"/>
              <a:ext cx="0" cy="62285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F868AFA-FCCA-D776-755A-E20DE8162B01}"/>
                </a:ext>
              </a:extLst>
            </p:cNvPr>
            <p:cNvGrpSpPr/>
            <p:nvPr/>
          </p:nvGrpSpPr>
          <p:grpSpPr>
            <a:xfrm>
              <a:off x="3912998" y="980491"/>
              <a:ext cx="4543384" cy="1176253"/>
              <a:chOff x="3912998" y="980491"/>
              <a:chExt cx="4543384" cy="117625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1FD5F9-B1E3-189A-1FA9-E5C748C2F8E9}"/>
                  </a:ext>
                </a:extLst>
              </p:cNvPr>
              <p:cNvSpPr txBox="1"/>
              <p:nvPr/>
            </p:nvSpPr>
            <p:spPr>
              <a:xfrm>
                <a:off x="3912998" y="1218025"/>
                <a:ext cx="4543384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i="1" dirty="0"/>
                  <a:t>“I (f34) bought my boyfriend (m32) a 2018 MacBook Air … Two days ago, he got annoyed at me that I asked him to come to bed (it was 2 am), slammed the laptop shut and came. Then, he discovered the next day that his slamming the laptop shut broke the screen. He started demanding that I pay for it because "I provoked him" … AITA?”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762E0B-CECF-214E-BDFA-D65386893138}"/>
                  </a:ext>
                </a:extLst>
              </p:cNvPr>
              <p:cNvSpPr txBox="1"/>
              <p:nvPr/>
            </p:nvSpPr>
            <p:spPr>
              <a:xfrm>
                <a:off x="5529819" y="980491"/>
                <a:ext cx="12378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Example Input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3C063BA-8E36-4608-813F-D12A45B6D8FF}"/>
              </a:ext>
            </a:extLst>
          </p:cNvPr>
          <p:cNvGrpSpPr/>
          <p:nvPr/>
        </p:nvGrpSpPr>
        <p:grpSpPr>
          <a:xfrm>
            <a:off x="6767658" y="2468171"/>
            <a:ext cx="1957166" cy="1457304"/>
            <a:chOff x="6767658" y="2468171"/>
            <a:chExt cx="1957166" cy="145730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2A5EA5-D273-AC27-A990-77BDE5163876}"/>
                </a:ext>
              </a:extLst>
            </p:cNvPr>
            <p:cNvCxnSpPr>
              <a:cxnSpLocks/>
              <a:stCxn id="28" idx="3"/>
              <a:endCxn id="16" idx="1"/>
            </p:cNvCxnSpPr>
            <p:nvPr/>
          </p:nvCxnSpPr>
          <p:spPr>
            <a:xfrm>
              <a:off x="6767658" y="3325311"/>
              <a:ext cx="310259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114FB7-25C6-4206-D788-FD6437229873}"/>
                </a:ext>
              </a:extLst>
            </p:cNvPr>
            <p:cNvGrpSpPr/>
            <p:nvPr/>
          </p:nvGrpSpPr>
          <p:grpSpPr>
            <a:xfrm>
              <a:off x="7077917" y="2468171"/>
              <a:ext cx="1646907" cy="1457304"/>
              <a:chOff x="7077917" y="2468171"/>
              <a:chExt cx="1646907" cy="145730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D04D9D-F3EC-12A4-C6CF-5CAAA095B6CC}"/>
                  </a:ext>
                </a:extLst>
              </p:cNvPr>
              <p:cNvSpPr txBox="1"/>
              <p:nvPr/>
            </p:nvSpPr>
            <p:spPr>
              <a:xfrm>
                <a:off x="7077917" y="2725146"/>
                <a:ext cx="164690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NTA. That is classic manipulative behavior. I'd watch out that he doesn't continue to blame you for his actions.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290DD6-801F-DA01-E6A5-18C8FC950BC5}"/>
                  </a:ext>
                </a:extLst>
              </p:cNvPr>
              <p:cNvSpPr txBox="1"/>
              <p:nvPr/>
            </p:nvSpPr>
            <p:spPr>
              <a:xfrm>
                <a:off x="7227759" y="2468171"/>
                <a:ext cx="13660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Example Output</a:t>
                </a:r>
              </a:p>
            </p:txBody>
          </p:sp>
        </p:grpSp>
      </p:grpSp>
      <p:grpSp>
        <p:nvGrpSpPr>
          <p:cNvPr id="5120" name="Group 5119">
            <a:extLst>
              <a:ext uri="{FF2B5EF4-FFF2-40B4-BE49-F238E27FC236}">
                <a16:creationId xmlns:a16="http://schemas.microsoft.com/office/drawing/2014/main" id="{E6037F8B-201F-2805-81D9-EE20CEDC2469}"/>
              </a:ext>
            </a:extLst>
          </p:cNvPr>
          <p:cNvGrpSpPr/>
          <p:nvPr/>
        </p:nvGrpSpPr>
        <p:grpSpPr>
          <a:xfrm>
            <a:off x="7177369" y="2725146"/>
            <a:ext cx="1566313" cy="1655466"/>
            <a:chOff x="7177369" y="2725146"/>
            <a:chExt cx="1566313" cy="165546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A1B2CD-1AB1-29A2-DD97-DBA06A48095F}"/>
                </a:ext>
              </a:extLst>
            </p:cNvPr>
            <p:cNvSpPr/>
            <p:nvPr/>
          </p:nvSpPr>
          <p:spPr>
            <a:xfrm>
              <a:off x="7177369" y="2725146"/>
              <a:ext cx="1466861" cy="1178719"/>
            </a:xfrm>
            <a:custGeom>
              <a:avLst/>
              <a:gdLst>
                <a:gd name="connsiteX0" fmla="*/ 0 w 1466861"/>
                <a:gd name="connsiteY0" fmla="*/ 235744 h 1178719"/>
                <a:gd name="connsiteX1" fmla="*/ 0 w 1466861"/>
                <a:gd name="connsiteY1" fmla="*/ 1178719 h 1178719"/>
                <a:gd name="connsiteX2" fmla="*/ 1464468 w 1466861"/>
                <a:gd name="connsiteY2" fmla="*/ 1178719 h 1178719"/>
                <a:gd name="connsiteX3" fmla="*/ 1466850 w 1466861"/>
                <a:gd name="connsiteY3" fmla="*/ 1128712 h 1178719"/>
                <a:gd name="connsiteX4" fmla="*/ 1466850 w 1466861"/>
                <a:gd name="connsiteY4" fmla="*/ 0 h 1178719"/>
                <a:gd name="connsiteX5" fmla="*/ 426243 w 1466861"/>
                <a:gd name="connsiteY5" fmla="*/ 0 h 1178719"/>
                <a:gd name="connsiteX6" fmla="*/ 426243 w 1466861"/>
                <a:gd name="connsiteY6" fmla="*/ 245269 h 1178719"/>
                <a:gd name="connsiteX7" fmla="*/ 0 w 1466861"/>
                <a:gd name="connsiteY7" fmla="*/ 235744 h 117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861" h="1178719">
                  <a:moveTo>
                    <a:pt x="0" y="235744"/>
                  </a:moveTo>
                  <a:lnTo>
                    <a:pt x="0" y="1178719"/>
                  </a:lnTo>
                  <a:lnTo>
                    <a:pt x="1464468" y="1178719"/>
                  </a:lnTo>
                  <a:cubicBezTo>
                    <a:pt x="1467167" y="1138248"/>
                    <a:pt x="1466850" y="1154933"/>
                    <a:pt x="1466850" y="1128712"/>
                  </a:cubicBezTo>
                  <a:lnTo>
                    <a:pt x="1466850" y="0"/>
                  </a:lnTo>
                  <a:lnTo>
                    <a:pt x="426243" y="0"/>
                  </a:lnTo>
                  <a:lnTo>
                    <a:pt x="426243" y="245269"/>
                  </a:lnTo>
                  <a:lnTo>
                    <a:pt x="0" y="235744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A03C32-79B8-5570-604E-27C2C3923442}"/>
                </a:ext>
              </a:extLst>
            </p:cNvPr>
            <p:cNvSpPr/>
            <p:nvPr/>
          </p:nvSpPr>
          <p:spPr>
            <a:xfrm>
              <a:off x="7177369" y="2726476"/>
              <a:ext cx="412151" cy="2238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A6BDC5-E98D-B92A-0437-388DD1363B7A}"/>
                </a:ext>
              </a:extLst>
            </p:cNvPr>
            <p:cNvSpPr txBox="1"/>
            <p:nvPr/>
          </p:nvSpPr>
          <p:spPr>
            <a:xfrm>
              <a:off x="7558742" y="3903558"/>
              <a:ext cx="118494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Classification</a:t>
              </a:r>
            </a:p>
            <a:p>
              <a:endParaRPr lang="en-US" sz="100" b="1" dirty="0">
                <a:solidFill>
                  <a:srgbClr val="FF0000"/>
                </a:solidFill>
              </a:endParaRPr>
            </a:p>
            <a:p>
              <a:pPr algn="r"/>
              <a:r>
                <a:rPr lang="en-US" sz="1200" b="1" dirty="0">
                  <a:solidFill>
                    <a:srgbClr val="00B050"/>
                  </a:solidFill>
                </a:rPr>
                <a:t>Justification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4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221547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Reddit AITA Datasets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6" y="3003125"/>
            <a:ext cx="3846772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How was the data collected, prepared, and analyzed for instruction finetuning?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9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7B77-3665-67C8-8753-3B8DBF6F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Creation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64FA8D-0590-1990-FE42-F3957AECFA67}"/>
              </a:ext>
            </a:extLst>
          </p:cNvPr>
          <p:cNvGrpSpPr/>
          <p:nvPr/>
        </p:nvGrpSpPr>
        <p:grpSpPr>
          <a:xfrm>
            <a:off x="362594" y="1086608"/>
            <a:ext cx="1316285" cy="1670986"/>
            <a:chOff x="3116015" y="2828221"/>
            <a:chExt cx="1818678" cy="2173832"/>
          </a:xfrm>
        </p:grpSpPr>
        <p:pic>
          <p:nvPicPr>
            <p:cNvPr id="5" name="Picture 2" descr="Reddit Logo - Free PNG Image">
              <a:extLst>
                <a:ext uri="{FF2B5EF4-FFF2-40B4-BE49-F238E27FC236}">
                  <a16:creationId xmlns:a16="http://schemas.microsoft.com/office/drawing/2014/main" id="{3888B4D6-65F9-D605-88F7-D4822C239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096" r="96786">
                          <a14:foregroundMark x1="5543" y1="53861" x2="30135" y2="57129"/>
                          <a14:foregroundMark x1="2096" y1="46337" x2="2096" y2="46337"/>
                          <a14:foregroundMark x1="42618" y1="56832" x2="42618" y2="56832"/>
                          <a14:foregroundMark x1="42711" y1="60495" x2="42990" y2="51287"/>
                          <a14:foregroundMark x1="52725" y1="55050" x2="53749" y2="55149"/>
                          <a14:foregroundMark x1="62273" y1="55446" x2="62972" y2="52376"/>
                          <a14:foregroundMark x1="74988" y1="55743" x2="75501" y2="52772"/>
                          <a14:foregroundMark x1="90498" y1="56634" x2="90126" y2="52970"/>
                          <a14:foregroundMark x1="90219" y1="37624" x2="89986" y2="35347"/>
                          <a14:foregroundMark x1="95762" y1="55347" x2="95622" y2="50099"/>
                          <a14:foregroundMark x1="77830" y1="45545" x2="79646" y2="43168"/>
                          <a14:foregroundMark x1="70843" y1="50099" x2="72240" y2="46139"/>
                          <a14:foregroundMark x1="76199" y1="60495" x2="75780" y2="54554"/>
                          <a14:foregroundMark x1="82068" y1="63168" x2="84397" y2="56535"/>
                          <a14:foregroundMark x1="58454" y1="54257" x2="51933" y2="53663"/>
                          <a14:foregroundMark x1="27434" y1="70396" x2="13694" y2="64455"/>
                          <a14:foregroundMark x1="12715" y1="60198" x2="17979" y2="50396"/>
                          <a14:foregroundMark x1="21379" y1="43366" x2="21938" y2="31584"/>
                          <a14:foregroundMark x1="22031" y1="40693" x2="17373" y2="46139"/>
                          <a14:foregroundMark x1="3214" y1="46733" x2="31439" y2="50099"/>
                          <a14:foregroundMark x1="25058" y1="25347" x2="19981" y2="34158"/>
                          <a14:foregroundMark x1="23381" y1="29307" x2="26595" y2="30396"/>
                          <a14:foregroundMark x1="84583" y1="50297" x2="84164" y2="42871"/>
                          <a14:foregroundMark x1="52492" y1="61683" x2="50675" y2="54554"/>
                          <a14:foregroundMark x1="96786" y1="48416" x2="96227" y2="40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015" y="2828221"/>
              <a:ext cx="1818678" cy="85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/AmItheAsshole icon">
              <a:extLst>
                <a:ext uri="{FF2B5EF4-FFF2-40B4-BE49-F238E27FC236}">
                  <a16:creationId xmlns:a16="http://schemas.microsoft.com/office/drawing/2014/main" id="{639E3366-2235-3214-18E4-982EE97C7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0515" y1="68471" x2="52320" y2="44586"/>
                          <a14:foregroundMark x1="43299" y1="66561" x2="39691" y2="63376"/>
                          <a14:foregroundMark x1="58763" y1="64968" x2="61082" y2="64013"/>
                          <a14:foregroundMark x1="63660" y1="56369" x2="63660" y2="55732"/>
                          <a14:foregroundMark x1="42268" y1="50318" x2="57216" y2="50637"/>
                          <a14:foregroundMark x1="60567" y1="42357" x2="62629" y2="38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6" y="3389505"/>
              <a:ext cx="1520532" cy="123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5855A7-1090-A1DD-7FD8-AE9997D7B9E1}"/>
                </a:ext>
              </a:extLst>
            </p:cNvPr>
            <p:cNvSpPr txBox="1"/>
            <p:nvPr/>
          </p:nvSpPr>
          <p:spPr>
            <a:xfrm>
              <a:off x="3329996" y="4481539"/>
              <a:ext cx="1465509" cy="520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r/</a:t>
              </a:r>
              <a:r>
                <a:rPr lang="en-US" sz="1000" i="1" dirty="0" err="1"/>
                <a:t>amithea</a:t>
              </a:r>
              <a:r>
                <a:rPr lang="en-US" sz="1000" i="1" dirty="0"/>
                <a:t>**hole</a:t>
              </a:r>
            </a:p>
            <a:p>
              <a:pPr algn="ctr"/>
              <a:r>
                <a:rPr lang="en-US" sz="1000" i="1" dirty="0"/>
                <a:t>2019-2022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D6D860-D1A1-0C80-8CCD-20164579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06" y="155285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90863E1-4651-C019-B279-93F9282E36C4}"/>
              </a:ext>
            </a:extLst>
          </p:cNvPr>
          <p:cNvSpPr/>
          <p:nvPr/>
        </p:nvSpPr>
        <p:spPr>
          <a:xfrm>
            <a:off x="3789285" y="903083"/>
            <a:ext cx="1393827" cy="767015"/>
          </a:xfrm>
          <a:prstGeom prst="verticalScroll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1,688,066</a:t>
            </a:r>
          </a:p>
          <a:p>
            <a:pPr algn="ctr"/>
            <a:r>
              <a:rPr lang="en-US" dirty="0"/>
              <a:t>Submissions</a:t>
            </a:r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2AB5C402-706D-E6B5-BB6A-F521AC261A7F}"/>
              </a:ext>
            </a:extLst>
          </p:cNvPr>
          <p:cNvSpPr/>
          <p:nvPr/>
        </p:nvSpPr>
        <p:spPr>
          <a:xfrm>
            <a:off x="3785125" y="1963537"/>
            <a:ext cx="1393826" cy="767015"/>
          </a:xfrm>
          <a:prstGeom prst="verticalScroll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72,119,169</a:t>
            </a:r>
          </a:p>
          <a:p>
            <a:pPr algn="ctr"/>
            <a:r>
              <a:rPr lang="en-US" dirty="0"/>
              <a:t>Comments</a:t>
            </a: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C5F0E189-3496-527A-EB26-15DFBFD7D078}"/>
              </a:ext>
            </a:extLst>
          </p:cNvPr>
          <p:cNvSpPr/>
          <p:nvPr/>
        </p:nvSpPr>
        <p:spPr>
          <a:xfrm>
            <a:off x="6345686" y="1429406"/>
            <a:ext cx="1714500" cy="119262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Quality Submissions and Their Top 10 Comments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15CF1A-7B56-5F28-E614-6F3912B9EC2B}"/>
              </a:ext>
            </a:extLst>
          </p:cNvPr>
          <p:cNvCxnSpPr/>
          <p:nvPr/>
        </p:nvCxnSpPr>
        <p:spPr>
          <a:xfrm>
            <a:off x="1678879" y="1924877"/>
            <a:ext cx="4331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819F94-A067-8500-9871-6779967CB5F3}"/>
              </a:ext>
            </a:extLst>
          </p:cNvPr>
          <p:cNvCxnSpPr>
            <a:cxnSpLocks/>
          </p:cNvCxnSpPr>
          <p:nvPr/>
        </p:nvCxnSpPr>
        <p:spPr>
          <a:xfrm flipV="1">
            <a:off x="3129809" y="1334803"/>
            <a:ext cx="598212" cy="631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FFAF64-03A8-8763-C66E-A69DD9F8928D}"/>
              </a:ext>
            </a:extLst>
          </p:cNvPr>
          <p:cNvCxnSpPr>
            <a:cxnSpLocks/>
          </p:cNvCxnSpPr>
          <p:nvPr/>
        </p:nvCxnSpPr>
        <p:spPr>
          <a:xfrm>
            <a:off x="5174387" y="1329573"/>
            <a:ext cx="1171299" cy="633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86AFB7-F79F-62D8-4259-2FA9337A4738}"/>
              </a:ext>
            </a:extLst>
          </p:cNvPr>
          <p:cNvCxnSpPr>
            <a:cxnSpLocks/>
          </p:cNvCxnSpPr>
          <p:nvPr/>
        </p:nvCxnSpPr>
        <p:spPr>
          <a:xfrm flipV="1">
            <a:off x="5199999" y="1991000"/>
            <a:ext cx="1145687" cy="456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30D2B9-3317-B3A9-9863-8D94EC958897}"/>
              </a:ext>
            </a:extLst>
          </p:cNvPr>
          <p:cNvCxnSpPr>
            <a:cxnSpLocks/>
          </p:cNvCxnSpPr>
          <p:nvPr/>
        </p:nvCxnSpPr>
        <p:spPr>
          <a:xfrm>
            <a:off x="3129809" y="1969709"/>
            <a:ext cx="620436" cy="512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3A2DF74-F6E5-DDC4-C3A8-A919ED322632}"/>
              </a:ext>
            </a:extLst>
          </p:cNvPr>
          <p:cNvSpPr txBox="1"/>
          <p:nvPr/>
        </p:nvSpPr>
        <p:spPr>
          <a:xfrm>
            <a:off x="4394718" y="246203"/>
            <a:ext cx="448770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i="1" dirty="0"/>
              <a:t>Filtering for submissions that have…</a:t>
            </a:r>
          </a:p>
          <a:p>
            <a:pPr algn="r"/>
            <a:r>
              <a:rPr lang="en-US" sz="1050" b="1" i="1" dirty="0"/>
              <a:t>     </a:t>
            </a:r>
            <a:r>
              <a:rPr lang="en-US" b="1" i="1" dirty="0"/>
              <a:t>1. a high community score </a:t>
            </a:r>
          </a:p>
          <a:p>
            <a:pPr algn="r"/>
            <a:r>
              <a:rPr lang="en-US" b="1" i="1" dirty="0"/>
              <a:t>     2. significant engagement.</a:t>
            </a:r>
            <a:endParaRPr lang="en-US" i="1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FDA4F8-0176-91D8-C7E5-6DD2A896A55C}"/>
              </a:ext>
            </a:extLst>
          </p:cNvPr>
          <p:cNvCxnSpPr>
            <a:cxnSpLocks/>
          </p:cNvCxnSpPr>
          <p:nvPr/>
        </p:nvCxnSpPr>
        <p:spPr>
          <a:xfrm>
            <a:off x="3449343" y="3045674"/>
            <a:ext cx="3775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3DB1255-CCF7-253F-9D02-A12B7FC4BEE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202936" y="2622032"/>
            <a:ext cx="0" cy="445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BD9A6C-1F03-7BD5-FB0F-7AD3A9ED2B3F}"/>
              </a:ext>
            </a:extLst>
          </p:cNvPr>
          <p:cNvCxnSpPr>
            <a:cxnSpLocks/>
          </p:cNvCxnSpPr>
          <p:nvPr/>
        </p:nvCxnSpPr>
        <p:spPr>
          <a:xfrm>
            <a:off x="5426893" y="3045674"/>
            <a:ext cx="0" cy="23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B7565A6-CD15-CE94-859E-852D1FDE9F66}"/>
              </a:ext>
            </a:extLst>
          </p:cNvPr>
          <p:cNvCxnSpPr>
            <a:cxnSpLocks/>
          </p:cNvCxnSpPr>
          <p:nvPr/>
        </p:nvCxnSpPr>
        <p:spPr>
          <a:xfrm>
            <a:off x="3440027" y="3024188"/>
            <a:ext cx="0" cy="292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9" name="TextBox 7168">
            <a:extLst>
              <a:ext uri="{FF2B5EF4-FFF2-40B4-BE49-F238E27FC236}">
                <a16:creationId xmlns:a16="http://schemas.microsoft.com/office/drawing/2014/main" id="{FD72AE40-E063-D9D9-185D-03748A8444C8}"/>
              </a:ext>
            </a:extLst>
          </p:cNvPr>
          <p:cNvSpPr txBox="1"/>
          <p:nvPr/>
        </p:nvSpPr>
        <p:spPr>
          <a:xfrm>
            <a:off x="2048210" y="3670440"/>
            <a:ext cx="61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Filtering by score</a:t>
            </a: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F389ED96-5B25-2CF0-C109-D2FE4DF3FB0A}"/>
              </a:ext>
            </a:extLst>
          </p:cNvPr>
          <p:cNvSpPr txBox="1"/>
          <p:nvPr/>
        </p:nvSpPr>
        <p:spPr>
          <a:xfrm>
            <a:off x="2080718" y="2390249"/>
            <a:ext cx="106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/>
              <a:t>Pushshift</a:t>
            </a:r>
            <a:r>
              <a:rPr lang="en-US" sz="1000" i="1" dirty="0"/>
              <a:t> API</a:t>
            </a:r>
          </a:p>
        </p:txBody>
      </p:sp>
      <p:sp>
        <p:nvSpPr>
          <p:cNvPr id="7183" name="TextBox 7182">
            <a:extLst>
              <a:ext uri="{FF2B5EF4-FFF2-40B4-BE49-F238E27FC236}">
                <a16:creationId xmlns:a16="http://schemas.microsoft.com/office/drawing/2014/main" id="{152E3DF8-89EF-B696-88AA-0AFAE9B0570D}"/>
              </a:ext>
            </a:extLst>
          </p:cNvPr>
          <p:cNvSpPr txBox="1"/>
          <p:nvPr/>
        </p:nvSpPr>
        <p:spPr>
          <a:xfrm>
            <a:off x="5562483" y="1334803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50+ score</a:t>
            </a:r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1594327F-7562-9CB2-054B-792C1B7BEF65}"/>
              </a:ext>
            </a:extLst>
          </p:cNvPr>
          <p:cNvSpPr txBox="1"/>
          <p:nvPr/>
        </p:nvSpPr>
        <p:spPr>
          <a:xfrm>
            <a:off x="5525860" y="2243350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10+ score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974683-199E-4047-BC34-134E5AA916F7}"/>
              </a:ext>
            </a:extLst>
          </p:cNvPr>
          <p:cNvGrpSpPr/>
          <p:nvPr/>
        </p:nvGrpSpPr>
        <p:grpSpPr>
          <a:xfrm>
            <a:off x="327945" y="3316655"/>
            <a:ext cx="1594320" cy="1409176"/>
            <a:chOff x="1425106" y="3289300"/>
            <a:chExt cx="1594320" cy="1409176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F730A0DD-CD7C-0503-0927-999AD97A2E39}"/>
                </a:ext>
              </a:extLst>
            </p:cNvPr>
            <p:cNvSpPr/>
            <p:nvPr/>
          </p:nvSpPr>
          <p:spPr>
            <a:xfrm>
              <a:off x="1425106" y="3289300"/>
              <a:ext cx="1594320" cy="1409176"/>
            </a:xfrm>
            <a:prstGeom prst="can">
              <a:avLst/>
            </a:prstGeom>
            <a:solidFill>
              <a:srgbClr val="B32FB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Reddit AITA Multiclass Top 2K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0B6F217-6D19-4111-8CFE-3EF2B3088A91}"/>
                </a:ext>
              </a:extLst>
            </p:cNvPr>
            <p:cNvGrpSpPr/>
            <p:nvPr/>
          </p:nvGrpSpPr>
          <p:grpSpPr>
            <a:xfrm>
              <a:off x="1531998" y="4169016"/>
              <a:ext cx="1371356" cy="404524"/>
              <a:chOff x="1531998" y="4169016"/>
              <a:chExt cx="1371356" cy="4045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83AAA4-6CED-D9E8-DAEE-7E0129FD7887}"/>
                  </a:ext>
                </a:extLst>
              </p:cNvPr>
              <p:cNvSpPr/>
              <p:nvPr/>
            </p:nvSpPr>
            <p:spPr>
              <a:xfrm>
                <a:off x="1531998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NTA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DF86AD8-716A-5029-2F08-7A5927B8AA5C}"/>
                  </a:ext>
                </a:extLst>
              </p:cNvPr>
              <p:cNvSpPr/>
              <p:nvPr/>
            </p:nvSpPr>
            <p:spPr>
              <a:xfrm>
                <a:off x="1697475" y="4402848"/>
                <a:ext cx="478479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INFO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5E17B4-8236-B90A-359C-83AB7EEAC7DC}"/>
                  </a:ext>
                </a:extLst>
              </p:cNvPr>
              <p:cNvSpPr/>
              <p:nvPr/>
            </p:nvSpPr>
            <p:spPr>
              <a:xfrm>
                <a:off x="2248910" y="4402848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YTA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8CB774E-83E0-04FB-3D5F-CBBB635F846E}"/>
                  </a:ext>
                </a:extLst>
              </p:cNvPr>
              <p:cNvSpPr/>
              <p:nvPr/>
            </p:nvSpPr>
            <p:spPr>
              <a:xfrm>
                <a:off x="2001908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NAH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1949AD2-11BF-42BD-CEA8-561358B326B5}"/>
                  </a:ext>
                </a:extLst>
              </p:cNvPr>
              <p:cNvSpPr/>
              <p:nvPr/>
            </p:nvSpPr>
            <p:spPr>
              <a:xfrm>
                <a:off x="2472372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ESH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5510C5-1543-4E1D-46EB-F2C243A254A3}"/>
              </a:ext>
            </a:extLst>
          </p:cNvPr>
          <p:cNvGrpSpPr/>
          <p:nvPr/>
        </p:nvGrpSpPr>
        <p:grpSpPr>
          <a:xfrm>
            <a:off x="2748279" y="3305968"/>
            <a:ext cx="1594320" cy="1409176"/>
            <a:chOff x="1428278" y="3289300"/>
            <a:chExt cx="1594320" cy="1409176"/>
          </a:xfrm>
        </p:grpSpPr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8CCFF582-6391-B24A-2CF2-6E259CFDDD51}"/>
                </a:ext>
              </a:extLst>
            </p:cNvPr>
            <p:cNvSpPr/>
            <p:nvPr/>
          </p:nvSpPr>
          <p:spPr>
            <a:xfrm>
              <a:off x="1428278" y="3289300"/>
              <a:ext cx="1594320" cy="1409176"/>
            </a:xfrm>
            <a:prstGeom prst="can">
              <a:avLst/>
            </a:prstGeom>
            <a:solidFill>
              <a:srgbClr val="B32FB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Reddit AITA Multiclass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C211FB-D622-A047-2365-35ED8E070E88}"/>
                </a:ext>
              </a:extLst>
            </p:cNvPr>
            <p:cNvGrpSpPr/>
            <p:nvPr/>
          </p:nvGrpSpPr>
          <p:grpSpPr>
            <a:xfrm>
              <a:off x="1531998" y="4169016"/>
              <a:ext cx="1371356" cy="404524"/>
              <a:chOff x="1531998" y="4169016"/>
              <a:chExt cx="1371356" cy="40452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097919-D8D2-C09B-CF17-1D3D430FEEB0}"/>
                  </a:ext>
                </a:extLst>
              </p:cNvPr>
              <p:cNvSpPr/>
              <p:nvPr/>
            </p:nvSpPr>
            <p:spPr>
              <a:xfrm>
                <a:off x="1531998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NTA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B458F2-9B72-03CE-57DF-D1015337D848}"/>
                  </a:ext>
                </a:extLst>
              </p:cNvPr>
              <p:cNvSpPr/>
              <p:nvPr/>
            </p:nvSpPr>
            <p:spPr>
              <a:xfrm>
                <a:off x="1697475" y="4402848"/>
                <a:ext cx="478479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INFO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36CC8-4141-60B0-3147-2895186FDB6E}"/>
                  </a:ext>
                </a:extLst>
              </p:cNvPr>
              <p:cNvSpPr/>
              <p:nvPr/>
            </p:nvSpPr>
            <p:spPr>
              <a:xfrm>
                <a:off x="2248910" y="4402848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YTA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96A5D0-3BBC-F152-9975-8123C59B4F6D}"/>
                  </a:ext>
                </a:extLst>
              </p:cNvPr>
              <p:cNvSpPr/>
              <p:nvPr/>
            </p:nvSpPr>
            <p:spPr>
              <a:xfrm>
                <a:off x="2001908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NAH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A15D35-3745-8986-6F20-107901B0980E}"/>
                  </a:ext>
                </a:extLst>
              </p:cNvPr>
              <p:cNvSpPr/>
              <p:nvPr/>
            </p:nvSpPr>
            <p:spPr>
              <a:xfrm>
                <a:off x="2472372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ESH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27D0DD-62D2-3638-4834-FB205174285E}"/>
              </a:ext>
            </a:extLst>
          </p:cNvPr>
          <p:cNvGrpSpPr/>
          <p:nvPr/>
        </p:nvGrpSpPr>
        <p:grpSpPr>
          <a:xfrm>
            <a:off x="4629733" y="3306888"/>
            <a:ext cx="1594320" cy="1409176"/>
            <a:chOff x="1186065" y="3282841"/>
            <a:chExt cx="1594320" cy="1409176"/>
          </a:xfrm>
        </p:grpSpPr>
        <p:sp>
          <p:nvSpPr>
            <p:cNvPr id="34" name="Cylinder 33">
              <a:extLst>
                <a:ext uri="{FF2B5EF4-FFF2-40B4-BE49-F238E27FC236}">
                  <a16:creationId xmlns:a16="http://schemas.microsoft.com/office/drawing/2014/main" id="{2AED9B50-2A3C-BB6B-C820-4532CE83B51C}"/>
                </a:ext>
              </a:extLst>
            </p:cNvPr>
            <p:cNvSpPr/>
            <p:nvPr/>
          </p:nvSpPr>
          <p:spPr>
            <a:xfrm>
              <a:off x="1186065" y="3282841"/>
              <a:ext cx="1594320" cy="1409176"/>
            </a:xfrm>
            <a:prstGeom prst="can">
              <a:avLst/>
            </a:prstGeom>
            <a:solidFill>
              <a:srgbClr val="B32FB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Reddit AITA Binary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FC6D904-0F6D-39E4-3986-EB41CE4A8F2D}"/>
                </a:ext>
              </a:extLst>
            </p:cNvPr>
            <p:cNvGrpSpPr/>
            <p:nvPr/>
          </p:nvGrpSpPr>
          <p:grpSpPr>
            <a:xfrm>
              <a:off x="1530544" y="4242349"/>
              <a:ext cx="919363" cy="170692"/>
              <a:chOff x="1530544" y="4242349"/>
              <a:chExt cx="919363" cy="17069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7C6F44D-28FA-20EE-3411-97417604372A}"/>
                  </a:ext>
                </a:extLst>
              </p:cNvPr>
              <p:cNvSpPr/>
              <p:nvPr/>
            </p:nvSpPr>
            <p:spPr>
              <a:xfrm>
                <a:off x="1530544" y="4242349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NTA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92BBEBB-0D2B-205F-94B9-AF25B9E83D25}"/>
                  </a:ext>
                </a:extLst>
              </p:cNvPr>
              <p:cNvSpPr/>
              <p:nvPr/>
            </p:nvSpPr>
            <p:spPr>
              <a:xfrm>
                <a:off x="2018925" y="4242349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YTA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28342B-9B04-BB69-243E-5B1EDD49926C}"/>
              </a:ext>
            </a:extLst>
          </p:cNvPr>
          <p:cNvGrpSpPr/>
          <p:nvPr/>
        </p:nvGrpSpPr>
        <p:grpSpPr>
          <a:xfrm>
            <a:off x="7116263" y="3302754"/>
            <a:ext cx="1594320" cy="1409176"/>
            <a:chOff x="1425106" y="3289300"/>
            <a:chExt cx="1594320" cy="1409176"/>
          </a:xfrm>
        </p:grpSpPr>
        <p:sp>
          <p:nvSpPr>
            <p:cNvPr id="47" name="Cylinder 46">
              <a:extLst>
                <a:ext uri="{FF2B5EF4-FFF2-40B4-BE49-F238E27FC236}">
                  <a16:creationId xmlns:a16="http://schemas.microsoft.com/office/drawing/2014/main" id="{3E9E83DD-87CB-CAC8-D7F2-50BDA076ED48}"/>
                </a:ext>
              </a:extLst>
            </p:cNvPr>
            <p:cNvSpPr/>
            <p:nvPr/>
          </p:nvSpPr>
          <p:spPr>
            <a:xfrm>
              <a:off x="1425106" y="3289300"/>
              <a:ext cx="1594320" cy="1409176"/>
            </a:xfrm>
            <a:prstGeom prst="can">
              <a:avLst/>
            </a:prstGeom>
            <a:solidFill>
              <a:srgbClr val="B32FB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Reddit AITA Binary Top 2K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DDBE890-E9AC-0B78-714A-03DD9C25C241}"/>
                </a:ext>
              </a:extLst>
            </p:cNvPr>
            <p:cNvGrpSpPr/>
            <p:nvPr/>
          </p:nvGrpSpPr>
          <p:grpSpPr>
            <a:xfrm>
              <a:off x="1744317" y="4246774"/>
              <a:ext cx="950895" cy="172214"/>
              <a:chOff x="1744317" y="4246774"/>
              <a:chExt cx="950895" cy="17221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2B61DFC-81C4-F90B-5167-FDB336A32F9D}"/>
                  </a:ext>
                </a:extLst>
              </p:cNvPr>
              <p:cNvSpPr/>
              <p:nvPr/>
            </p:nvSpPr>
            <p:spPr>
              <a:xfrm>
                <a:off x="1744317" y="4246774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NTA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712F0CD-1BF2-0A96-CAF7-703CD170BFAB}"/>
                  </a:ext>
                </a:extLst>
              </p:cNvPr>
              <p:cNvSpPr/>
              <p:nvPr/>
            </p:nvSpPr>
            <p:spPr>
              <a:xfrm>
                <a:off x="2264230" y="424829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YTA</a:t>
                </a:r>
              </a:p>
            </p:txBody>
          </p:sp>
        </p:grpSp>
      </p:grp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9B96F077-CE17-1F67-CFAB-07D327313BEC}"/>
              </a:ext>
            </a:extLst>
          </p:cNvPr>
          <p:cNvCxnSpPr>
            <a:cxnSpLocks/>
            <a:endCxn id="29" idx="4"/>
          </p:cNvCxnSpPr>
          <p:nvPr/>
        </p:nvCxnSpPr>
        <p:spPr>
          <a:xfrm flipH="1">
            <a:off x="1922265" y="4021243"/>
            <a:ext cx="8260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7C982397-A354-0DFA-9849-1B9D1172ED7B}"/>
              </a:ext>
            </a:extLst>
          </p:cNvPr>
          <p:cNvCxnSpPr>
            <a:cxnSpLocks/>
            <a:stCxn id="34" idx="4"/>
            <a:endCxn id="47" idx="2"/>
          </p:cNvCxnSpPr>
          <p:nvPr/>
        </p:nvCxnSpPr>
        <p:spPr>
          <a:xfrm flipV="1">
            <a:off x="6224053" y="4007342"/>
            <a:ext cx="892210" cy="4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5" name="TextBox 7184">
            <a:extLst>
              <a:ext uri="{FF2B5EF4-FFF2-40B4-BE49-F238E27FC236}">
                <a16:creationId xmlns:a16="http://schemas.microsoft.com/office/drawing/2014/main" id="{C2575D2B-CD1E-89A2-586D-82D5C7E5FA89}"/>
              </a:ext>
            </a:extLst>
          </p:cNvPr>
          <p:cNvSpPr txBox="1"/>
          <p:nvPr/>
        </p:nvSpPr>
        <p:spPr>
          <a:xfrm>
            <a:off x="6332298" y="3642966"/>
            <a:ext cx="61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Filtering by score</a:t>
            </a:r>
          </a:p>
        </p:txBody>
      </p:sp>
      <p:sp>
        <p:nvSpPr>
          <p:cNvPr id="7187" name="TextBox 7186">
            <a:extLst>
              <a:ext uri="{FF2B5EF4-FFF2-40B4-BE49-F238E27FC236}">
                <a16:creationId xmlns:a16="http://schemas.microsoft.com/office/drawing/2014/main" id="{9D01D812-5E92-111F-EE1D-57E18D74F9A8}"/>
              </a:ext>
            </a:extLst>
          </p:cNvPr>
          <p:cNvSpPr txBox="1"/>
          <p:nvPr/>
        </p:nvSpPr>
        <p:spPr>
          <a:xfrm>
            <a:off x="437870" y="284960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4 Unique AITA 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F9A74-8769-C8A3-8A8F-83D08FC9A6AD}"/>
              </a:ext>
            </a:extLst>
          </p:cNvPr>
          <p:cNvSpPr txBox="1"/>
          <p:nvPr/>
        </p:nvSpPr>
        <p:spPr>
          <a:xfrm>
            <a:off x="6083180" y="1050085"/>
            <a:ext cx="270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Score = Upvotes - Downvotes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3F3D38-96D5-C1FB-0E88-B550387D47D1}"/>
              </a:ext>
            </a:extLst>
          </p:cNvPr>
          <p:cNvSpPr txBox="1"/>
          <p:nvPr/>
        </p:nvSpPr>
        <p:spPr>
          <a:xfrm>
            <a:off x="1858930" y="4058044"/>
            <a:ext cx="91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Stratified </a:t>
            </a:r>
          </a:p>
          <a:p>
            <a:pPr algn="ctr"/>
            <a:r>
              <a:rPr lang="en-US" sz="800" b="1" dirty="0">
                <a:solidFill>
                  <a:srgbClr val="FF0000"/>
                </a:solidFill>
              </a:rPr>
              <a:t>to contain equal classes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52A734-D5B4-16A7-91F2-8CDAE2E13388}"/>
              </a:ext>
            </a:extLst>
          </p:cNvPr>
          <p:cNvSpPr txBox="1"/>
          <p:nvPr/>
        </p:nvSpPr>
        <p:spPr>
          <a:xfrm>
            <a:off x="6183454" y="4013139"/>
            <a:ext cx="91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Stratified </a:t>
            </a:r>
          </a:p>
          <a:p>
            <a:pPr algn="ctr"/>
            <a:r>
              <a:rPr lang="en-US" sz="800" b="1" dirty="0">
                <a:solidFill>
                  <a:srgbClr val="FF0000"/>
                </a:solidFill>
              </a:rPr>
              <a:t>to contain equal classes</a:t>
            </a:r>
          </a:p>
        </p:txBody>
      </p:sp>
    </p:spTree>
    <p:extLst>
      <p:ext uri="{BB962C8B-B14F-4D97-AF65-F5344CB8AC3E}">
        <p14:creationId xmlns:p14="http://schemas.microsoft.com/office/powerpoint/2010/main" val="27452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63" grpId="0" build="p"/>
      <p:bldP spid="7169" grpId="0"/>
      <p:bldP spid="7177" grpId="0"/>
      <p:bldP spid="7183" grpId="0"/>
      <p:bldP spid="7186" grpId="0"/>
      <p:bldP spid="7185" grpId="0"/>
      <p:bldP spid="7187" grpId="0"/>
      <p:bldP spid="3" grpId="0"/>
      <p:bldP spid="14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AEECEF-0649-989A-D3D7-B110A7D2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90" y="815746"/>
            <a:ext cx="5233185" cy="1452897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08FA6E8-9228-D903-C103-D1E47CAE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75" y="2571750"/>
            <a:ext cx="7772400" cy="1820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456B0-C03A-F550-AE43-4C0F25EF8CB0}"/>
              </a:ext>
            </a:extLst>
          </p:cNvPr>
          <p:cNvSpPr txBox="1"/>
          <p:nvPr/>
        </p:nvSpPr>
        <p:spPr>
          <a:xfrm>
            <a:off x="810475" y="1018974"/>
            <a:ext cx="2444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Datasets publicly released on HuggingFace</a:t>
            </a:r>
            <a:endParaRPr lang="en-US" sz="2000" dirty="0"/>
          </a:p>
        </p:txBody>
      </p:sp>
      <p:pic>
        <p:nvPicPr>
          <p:cNvPr id="1026" name="Picture 2" descr="Brand assets - Hugging Face">
            <a:extLst>
              <a:ext uri="{FF2B5EF4-FFF2-40B4-BE49-F238E27FC236}">
                <a16:creationId xmlns:a16="http://schemas.microsoft.com/office/drawing/2014/main" id="{CB4B2EB8-1E64-A0CA-C266-1D77B3028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08" y="1542194"/>
            <a:ext cx="563457" cy="5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22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4198-4EB0-8EDF-C405-51E59D0F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Dataset Analysis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F5C682-E0B4-3861-718F-D498B77A1BFE}"/>
              </a:ext>
            </a:extLst>
          </p:cNvPr>
          <p:cNvGrpSpPr/>
          <p:nvPr/>
        </p:nvGrpSpPr>
        <p:grpSpPr>
          <a:xfrm>
            <a:off x="4735685" y="1434540"/>
            <a:ext cx="2456121" cy="2129986"/>
            <a:chOff x="4735685" y="1434540"/>
            <a:chExt cx="2456121" cy="21299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2A2382-8773-21F4-898D-F4FC1BDB49C0}"/>
                </a:ext>
              </a:extLst>
            </p:cNvPr>
            <p:cNvSpPr txBox="1"/>
            <p:nvPr/>
          </p:nvSpPr>
          <p:spPr>
            <a:xfrm>
              <a:off x="4735685" y="1434540"/>
              <a:ext cx="2456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Toxicity</a:t>
              </a:r>
            </a:p>
          </p:txBody>
        </p:sp>
        <p:pic>
          <p:nvPicPr>
            <p:cNvPr id="6" name="Picture 4" descr="1,041 Cussing Royalty-Free Photos and Stock Images | Shutterstock">
              <a:extLst>
                <a:ext uri="{FF2B5EF4-FFF2-40B4-BE49-F238E27FC236}">
                  <a16:creationId xmlns:a16="http://schemas.microsoft.com/office/drawing/2014/main" id="{B2F5F692-A11C-17F3-6BA9-CA0EF47297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000" y1="47143" x2="30000" y2="47143"/>
                          <a14:foregroundMark x1="35000" y1="55000" x2="56538" y2="47857"/>
                          <a14:foregroundMark x1="35385" y1="60000" x2="51923" y2="61429"/>
                          <a14:foregroundMark x1="51923" y1="61429" x2="65769" y2="52500"/>
                          <a14:foregroundMark x1="65769" y1="52500" x2="62692" y2="39643"/>
                          <a14:foregroundMark x1="62692" y1="39643" x2="46538" y2="32857"/>
                          <a14:foregroundMark x1="41154" y1="38571" x2="33846" y2="39643"/>
                          <a14:foregroundMark x1="70000" y1="27857" x2="70000" y2="27857"/>
                          <a14:foregroundMark x1="71923" y1="32500" x2="71923" y2="32500"/>
                          <a14:foregroundMark x1="65385" y1="26071" x2="65385" y2="26071"/>
                          <a14:backgroundMark x1="63846" y1="25000" x2="63846" y2="25000"/>
                          <a14:backgroundMark x1="66154" y1="25357" x2="66154" y2="25357"/>
                          <a14:backgroundMark x1="66154" y1="26071" x2="66154" y2="26071"/>
                          <a14:backgroundMark x1="69615" y1="27143" x2="69615" y2="27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0" t="18496" r="18266" b="27185"/>
            <a:stretch/>
          </p:blipFill>
          <p:spPr bwMode="auto">
            <a:xfrm>
              <a:off x="5152590" y="1951432"/>
              <a:ext cx="1622309" cy="1613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FF8437-4543-A2DD-3450-7DD68BB6316F}"/>
              </a:ext>
            </a:extLst>
          </p:cNvPr>
          <p:cNvSpPr txBox="1"/>
          <p:nvPr/>
        </p:nvSpPr>
        <p:spPr>
          <a:xfrm>
            <a:off x="1079206" y="3678081"/>
            <a:ext cx="2456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Commenter Disagreement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E73AC-BCE0-F0CE-6406-74661C29F140}"/>
              </a:ext>
            </a:extLst>
          </p:cNvPr>
          <p:cNvSpPr txBox="1"/>
          <p:nvPr/>
        </p:nvSpPr>
        <p:spPr>
          <a:xfrm>
            <a:off x="3862701" y="3678081"/>
            <a:ext cx="4202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Derogatory, vulgar, and racist, and bigoted language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50E34F-D27C-E6EC-66DE-9EA474C1C41C}"/>
              </a:ext>
            </a:extLst>
          </p:cNvPr>
          <p:cNvGrpSpPr/>
          <p:nvPr/>
        </p:nvGrpSpPr>
        <p:grpSpPr>
          <a:xfrm>
            <a:off x="1079206" y="1434541"/>
            <a:ext cx="2456121" cy="2243540"/>
            <a:chOff x="1079206" y="1434541"/>
            <a:chExt cx="2456121" cy="22435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4C8532-AD8D-ABF2-9E2C-A22316E98AFD}"/>
                </a:ext>
              </a:extLst>
            </p:cNvPr>
            <p:cNvSpPr txBox="1"/>
            <p:nvPr/>
          </p:nvSpPr>
          <p:spPr>
            <a:xfrm>
              <a:off x="1079206" y="1434541"/>
              <a:ext cx="2456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Ambiguity </a:t>
              </a:r>
            </a:p>
          </p:txBody>
        </p:sp>
        <p:pic>
          <p:nvPicPr>
            <p:cNvPr id="7" name="Picture 2" descr="Ambiguity outline icon thin line style from big Vector Image">
              <a:extLst>
                <a:ext uri="{FF2B5EF4-FFF2-40B4-BE49-F238E27FC236}">
                  <a16:creationId xmlns:a16="http://schemas.microsoft.com/office/drawing/2014/main" id="{53B36133-F2D6-FA9A-E668-645C96795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8749" y1="23611" x2="48749" y2="23611"/>
                          <a14:foregroundMark x1="48749" y1="24167" x2="48749" y2="30556"/>
                          <a14:foregroundMark x1="48749" y1="30556" x2="49650" y2="31389"/>
                          <a14:foregroundMark x1="48448" y1="39167" x2="49049" y2="44722"/>
                          <a14:foregroundMark x1="52653" y1="32500" x2="43343" y2="3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2" t="16944" r="31081" b="39722"/>
            <a:stretch/>
          </p:blipFill>
          <p:spPr bwMode="auto">
            <a:xfrm>
              <a:off x="1746677" y="2019316"/>
              <a:ext cx="1214489" cy="1658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C77ECF-B3BC-7E4C-5C53-4FDD1B534BC5}"/>
                </a:ext>
              </a:extLst>
            </p:cNvPr>
            <p:cNvSpPr txBox="1"/>
            <p:nvPr/>
          </p:nvSpPr>
          <p:spPr>
            <a:xfrm>
              <a:off x="2287917" y="2156928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5CB18F-5D62-20AB-0DB9-464CB0C8FC4A}"/>
                </a:ext>
              </a:extLst>
            </p:cNvPr>
            <p:cNvSpPr txBox="1"/>
            <p:nvPr/>
          </p:nvSpPr>
          <p:spPr>
            <a:xfrm>
              <a:off x="1947036" y="2450202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3BF0CE-55A3-1778-5B60-A2E1689D2FEE}"/>
                </a:ext>
              </a:extLst>
            </p:cNvPr>
            <p:cNvSpPr txBox="1"/>
            <p:nvPr/>
          </p:nvSpPr>
          <p:spPr>
            <a:xfrm>
              <a:off x="2287917" y="2763616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2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F31D-756F-1EB1-4740-9C883E42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Ambiguity Analysis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0C049-A3D1-E012-6F5F-377EB509FAA5}"/>
              </a:ext>
            </a:extLst>
          </p:cNvPr>
          <p:cNvSpPr txBox="1"/>
          <p:nvPr/>
        </p:nvSpPr>
        <p:spPr>
          <a:xfrm>
            <a:off x="565150" y="1195135"/>
            <a:ext cx="801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Disagreement between commenter AITA classifications </a:t>
            </a:r>
          </a:p>
          <a:p>
            <a:pPr algn="ctr"/>
            <a:r>
              <a:rPr lang="en-US" sz="2000" dirty="0"/>
              <a:t>can be evaluated on </a:t>
            </a:r>
            <a:r>
              <a:rPr lang="en-US" sz="2000" b="1" dirty="0"/>
              <a:t>three</a:t>
            </a:r>
            <a:r>
              <a:rPr lang="en-US" sz="2000" dirty="0"/>
              <a:t> different levels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D17EE-8364-CEAB-BC3D-79D474248826}"/>
              </a:ext>
            </a:extLst>
          </p:cNvPr>
          <p:cNvSpPr txBox="1"/>
          <p:nvPr/>
        </p:nvSpPr>
        <p:spPr>
          <a:xfrm>
            <a:off x="1000459" y="1947785"/>
            <a:ext cx="13436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Holistic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1A16D-EEE4-7780-F520-C648FDF88974}"/>
              </a:ext>
            </a:extLst>
          </p:cNvPr>
          <p:cNvSpPr txBox="1"/>
          <p:nvPr/>
        </p:nvSpPr>
        <p:spPr>
          <a:xfrm>
            <a:off x="3386535" y="1947785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Pair-wise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1A2E7-1222-9613-4E0D-29F2AD2269D4}"/>
              </a:ext>
            </a:extLst>
          </p:cNvPr>
          <p:cNvSpPr txBox="1"/>
          <p:nvPr/>
        </p:nvSpPr>
        <p:spPr>
          <a:xfrm>
            <a:off x="5754977" y="1947785"/>
            <a:ext cx="2185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Intra-sample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745BF-D8C2-CB1C-3F89-407499F435C2}"/>
              </a:ext>
            </a:extLst>
          </p:cNvPr>
          <p:cNvSpPr txBox="1"/>
          <p:nvPr/>
        </p:nvSpPr>
        <p:spPr>
          <a:xfrm>
            <a:off x="722326" y="2424839"/>
            <a:ext cx="194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ten commenters across entire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6C8C-5F52-9E3D-D0F1-600E4BBC342C}"/>
              </a:ext>
            </a:extLst>
          </p:cNvPr>
          <p:cNvSpPr txBox="1"/>
          <p:nvPr/>
        </p:nvSpPr>
        <p:spPr>
          <a:xfrm>
            <a:off x="3168929" y="2424839"/>
            <a:ext cx="214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Pairs of commenters across entire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45ABD-28C3-3D52-2F3E-69DE36EF84FA}"/>
              </a:ext>
            </a:extLst>
          </p:cNvPr>
          <p:cNvSpPr txBox="1"/>
          <p:nvPr/>
        </p:nvSpPr>
        <p:spPr>
          <a:xfrm>
            <a:off x="5466265" y="2436678"/>
            <a:ext cx="276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Classifications the ten commenters within each 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7AFAC-B16A-15B3-574E-ED1C80381A5F}"/>
              </a:ext>
            </a:extLst>
          </p:cNvPr>
          <p:cNvSpPr txBox="1"/>
          <p:nvPr/>
        </p:nvSpPr>
        <p:spPr>
          <a:xfrm>
            <a:off x="722326" y="3594422"/>
            <a:ext cx="1948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Krippendorff’s</a:t>
            </a:r>
            <a:r>
              <a:rPr lang="en-US" sz="2000" i="1" dirty="0"/>
              <a:t> Alpha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D3892-0B34-F22A-796B-08C4AA0393DE}"/>
              </a:ext>
            </a:extLst>
          </p:cNvPr>
          <p:cNvSpPr txBox="1"/>
          <p:nvPr/>
        </p:nvSpPr>
        <p:spPr>
          <a:xfrm>
            <a:off x="3644617" y="3594422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Cohen’s </a:t>
            </a:r>
          </a:p>
          <a:p>
            <a:pPr algn="ctr"/>
            <a:r>
              <a:rPr lang="en-US" sz="2000" i="1" dirty="0"/>
              <a:t>Kappa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3F5AD2-4C80-71C1-67FC-80341008A325}"/>
              </a:ext>
            </a:extLst>
          </p:cNvPr>
          <p:cNvSpPr txBox="1"/>
          <p:nvPr/>
        </p:nvSpPr>
        <p:spPr>
          <a:xfrm>
            <a:off x="5636423" y="3582366"/>
            <a:ext cx="2422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Custom</a:t>
            </a:r>
          </a:p>
          <a:p>
            <a:pPr algn="ctr"/>
            <a:r>
              <a:rPr lang="en-US" sz="2000" i="1" dirty="0"/>
              <a:t>Ambiguity Score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5B2757-9E07-63E9-720B-FC1B16AA1D8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1696557" y="2948059"/>
            <a:ext cx="0" cy="64636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D52BD1-91CB-452E-C19C-3549337CF371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4243499" y="2948059"/>
            <a:ext cx="1" cy="64636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E7EC40-4BB4-6397-7597-19D066EEDA54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6847584" y="2959898"/>
            <a:ext cx="1" cy="622468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3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1964-85C4-40E9-A487-D80DF83D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Commenter Agreement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 err="1"/>
              <a:t>Krippendorff’s</a:t>
            </a:r>
            <a:r>
              <a:rPr lang="en-US" sz="2400" dirty="0"/>
              <a:t> Alpha)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B3EA5-2B14-F31C-BFA7-3DA436B94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58" y="1458886"/>
            <a:ext cx="5885017" cy="1298226"/>
          </a:xfrm>
        </p:spPr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  <a:effectLst/>
                <a:latin typeface="Söhne"/>
              </a:rPr>
              <a:t>Measures inter-rater reliability, or how much homogeneity, or consensus, there is in given ratings.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Can be used for any number of raters &gt;= 2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F8AA303-D0C7-CCAF-5DB3-F6FF694C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8" y="3000858"/>
            <a:ext cx="5360856" cy="1815575"/>
          </a:xfrm>
          <a:prstGeom prst="rect">
            <a:avLst/>
          </a:prstGeom>
        </p:spPr>
      </p:pic>
      <p:pic>
        <p:nvPicPr>
          <p:cNvPr id="2050" name="Picture 2" descr="Inter-rater Reliability Metrics: An ...">
            <a:extLst>
              <a:ext uri="{FF2B5EF4-FFF2-40B4-BE49-F238E27FC236}">
                <a16:creationId xmlns:a16="http://schemas.microsoft.com/office/drawing/2014/main" id="{7DF6DA0C-CDEC-144C-88F5-E5DE13D62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51"/>
          <a:stretch/>
        </p:blipFill>
        <p:spPr bwMode="auto">
          <a:xfrm>
            <a:off x="6185537" y="924089"/>
            <a:ext cx="24130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38B2F7-94CD-0873-E081-7B4EE42855CF}"/>
              </a:ext>
            </a:extLst>
          </p:cNvPr>
          <p:cNvSpPr txBox="1"/>
          <p:nvPr/>
        </p:nvSpPr>
        <p:spPr>
          <a:xfrm>
            <a:off x="5972430" y="2221211"/>
            <a:ext cx="283921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l-GR" i="1" dirty="0">
                <a:solidFill>
                  <a:schemeClr val="dk1"/>
                </a:solidFill>
                <a:latin typeface="Hanken Grotesk"/>
              </a:rPr>
              <a:t>α (</a:t>
            </a:r>
            <a:r>
              <a:rPr lang="en-US" i="1" dirty="0">
                <a:solidFill>
                  <a:schemeClr val="dk1"/>
                </a:solidFill>
                <a:latin typeface="Hanken Grotesk"/>
              </a:rPr>
              <a:t>Alpha): </a:t>
            </a:r>
            <a:r>
              <a:rPr lang="en-US" i="1" dirty="0" err="1">
                <a:solidFill>
                  <a:schemeClr val="dk1"/>
                </a:solidFill>
                <a:latin typeface="Hanken Grotesk"/>
              </a:rPr>
              <a:t>Krippendorff's</a:t>
            </a:r>
            <a:r>
              <a:rPr lang="en-US" i="1" dirty="0">
                <a:solidFill>
                  <a:schemeClr val="dk1"/>
                </a:solidFill>
                <a:latin typeface="Hanken Grotesk"/>
              </a:rPr>
              <a:t> alpha.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p</a:t>
            </a:r>
            <a:r>
              <a:rPr lang="en-US" i="1" baseline="-25000" dirty="0">
                <a:solidFill>
                  <a:schemeClr val="dk1"/>
                </a:solidFill>
                <a:latin typeface="Hanken Grotesk"/>
                <a:sym typeface="Hanken Grotesk"/>
              </a:rPr>
              <a:t>0 </a:t>
            </a:r>
            <a:r>
              <a:rPr lang="en-US" i="1" dirty="0">
                <a:solidFill>
                  <a:schemeClr val="dk1"/>
                </a:solidFill>
                <a:latin typeface="Hanken Grotesk"/>
              </a:rPr>
              <a:t>: The observed agreement among raters, aka the proportion of times that the raters agree, relative to what would be expected by chance.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p</a:t>
            </a:r>
            <a:r>
              <a:rPr lang="en-US" i="1" baseline="-25000" dirty="0">
                <a:solidFill>
                  <a:schemeClr val="dk1"/>
                </a:solidFill>
                <a:latin typeface="Hanken Grotesk"/>
                <a:sym typeface="Hanken Grotesk"/>
              </a:rPr>
              <a:t>e </a:t>
            </a:r>
            <a:r>
              <a:rPr lang="en-US" i="1" dirty="0">
                <a:solidFill>
                  <a:schemeClr val="dk1"/>
                </a:solidFill>
                <a:latin typeface="Hanken Grotesk"/>
              </a:rPr>
              <a:t>: The expected agreement by random chance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917E7-1B87-1D1F-6008-9B4A67797493}"/>
              </a:ext>
            </a:extLst>
          </p:cNvPr>
          <p:cNvSpPr txBox="1"/>
          <p:nvPr/>
        </p:nvSpPr>
        <p:spPr>
          <a:xfrm>
            <a:off x="107493" y="2571750"/>
            <a:ext cx="6128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Scores below 0.8 signal moderate disagreement.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6B4CB-4DB7-DA3F-69A8-9C6FF9724826}"/>
              </a:ext>
            </a:extLst>
          </p:cNvPr>
          <p:cNvSpPr txBox="1"/>
          <p:nvPr/>
        </p:nvSpPr>
        <p:spPr>
          <a:xfrm>
            <a:off x="8430826" y="18002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8307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3BA7-CC04-4B21-9B06-FBEB41B8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1" y="445025"/>
            <a:ext cx="5208574" cy="572700"/>
          </a:xfrm>
        </p:spPr>
        <p:txBody>
          <a:bodyPr/>
          <a:lstStyle/>
          <a:p>
            <a:r>
              <a:rPr lang="en-US" dirty="0"/>
              <a:t>Pairwise Commenter Agreement </a:t>
            </a:r>
            <a:r>
              <a:rPr lang="en-US" sz="2800" i="1" dirty="0"/>
              <a:t>(Cohen’s Kappa)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067AD-4291-23B5-0850-A7589CB64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351" y="1498086"/>
            <a:ext cx="4635500" cy="698951"/>
          </a:xfrm>
        </p:spPr>
        <p:txBody>
          <a:bodyPr/>
          <a:lstStyle/>
          <a:p>
            <a:r>
              <a:rPr lang="en-US" sz="1600" dirty="0"/>
              <a:t>Similar to </a:t>
            </a:r>
            <a:r>
              <a:rPr lang="en-US" sz="1600" dirty="0" err="1"/>
              <a:t>Krippendorrf’s</a:t>
            </a:r>
            <a:r>
              <a:rPr lang="en-US" sz="1600" dirty="0"/>
              <a:t> alpha, but measures 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agreement between two raters only.</a:t>
            </a:r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F45D8A6-8E8A-F4E9-63A7-ADFA1E97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37" y="445025"/>
            <a:ext cx="3590311" cy="1878651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5B82B61-76FD-0C35-9C71-B54B4E8D1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37" y="2697905"/>
            <a:ext cx="3590311" cy="1883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64119-4D3E-73FD-98CD-50CEB5C97699}"/>
              </a:ext>
            </a:extLst>
          </p:cNvPr>
          <p:cNvSpPr txBox="1"/>
          <p:nvPr/>
        </p:nvSpPr>
        <p:spPr>
          <a:xfrm>
            <a:off x="6045469" y="2323676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Reddit AITA Multiclass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D79E4-C22B-A68C-2D1C-8260B934CF3F}"/>
              </a:ext>
            </a:extLst>
          </p:cNvPr>
          <p:cNvSpPr txBox="1"/>
          <p:nvPr/>
        </p:nvSpPr>
        <p:spPr>
          <a:xfrm>
            <a:off x="6045469" y="4581569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Reddit AITA Binary</a:t>
            </a:r>
          </a:p>
        </p:txBody>
      </p:sp>
      <p:pic>
        <p:nvPicPr>
          <p:cNvPr id="3074" name="Picture 2" descr="Cohen's Kappa: What It Is, When to Use It, and How to Avoid Its Pitfalls -  The New Stack">
            <a:extLst>
              <a:ext uri="{FF2B5EF4-FFF2-40B4-BE49-F238E27FC236}">
                <a16:creationId xmlns:a16="http://schemas.microsoft.com/office/drawing/2014/main" id="{E6D5D42B-A5B4-FCBA-6ECA-93118031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67" y="3353182"/>
            <a:ext cx="2107095" cy="11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104946-FA63-5DE4-3231-EAA631D706E8}"/>
              </a:ext>
            </a:extLst>
          </p:cNvPr>
          <p:cNvSpPr txBox="1"/>
          <p:nvPr/>
        </p:nvSpPr>
        <p:spPr>
          <a:xfrm>
            <a:off x="452290" y="3065869"/>
            <a:ext cx="22370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l-GR" i="1" dirty="0">
                <a:solidFill>
                  <a:schemeClr val="dk1"/>
                </a:solidFill>
                <a:latin typeface="Hanken Grotesk"/>
                <a:sym typeface="Hanken Grotesk"/>
              </a:rPr>
              <a:t>Κ</a:t>
            </a: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: Cohen’s Kappa</a:t>
            </a:r>
          </a:p>
          <a:p>
            <a:pPr marL="285750" indent="-28575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P</a:t>
            </a:r>
            <a:r>
              <a:rPr lang="en-US" i="1" baseline="-25000" dirty="0">
                <a:solidFill>
                  <a:schemeClr val="dk1"/>
                </a:solidFill>
                <a:latin typeface="Hanken Grotesk"/>
                <a:sym typeface="Hanken Grotesk"/>
              </a:rPr>
              <a:t>0</a:t>
            </a: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 ​: The observed agreement between the two raters.</a:t>
            </a:r>
          </a:p>
          <a:p>
            <a:pPr marL="285750" indent="-28575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P</a:t>
            </a:r>
            <a:r>
              <a:rPr lang="en-US" i="1" baseline="-25000" dirty="0">
                <a:solidFill>
                  <a:schemeClr val="dk1"/>
                </a:solidFill>
                <a:latin typeface="Hanken Grotesk"/>
                <a:sym typeface="Hanken Grotesk"/>
              </a:rPr>
              <a:t>e</a:t>
            </a: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 :  The expected agreement by random chance.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A32F8-F0BE-ED5A-D43F-D1CB3206D61F}"/>
              </a:ext>
            </a:extLst>
          </p:cNvPr>
          <p:cNvSpPr txBox="1"/>
          <p:nvPr/>
        </p:nvSpPr>
        <p:spPr>
          <a:xfrm>
            <a:off x="750227" y="2238578"/>
            <a:ext cx="4053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</a:rPr>
              <a:t>Scores below 0.75 indicate moderate disagreement.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97039-4415-2959-E3C6-9AB75D7FDC88}"/>
              </a:ext>
            </a:extLst>
          </p:cNvPr>
          <p:cNvSpPr txBox="1"/>
          <p:nvPr/>
        </p:nvSpPr>
        <p:spPr>
          <a:xfrm>
            <a:off x="4561413" y="42251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8559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/>
      <p:bldP spid="1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2038200" y="719926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800100" y="1399427"/>
            <a:ext cx="7162800" cy="2953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800" i="1" dirty="0">
                <a:solidFill>
                  <a:schemeClr val="bg1">
                    <a:lumMod val="10000"/>
                  </a:schemeClr>
                </a:solidFill>
              </a:rPr>
              <a:t>Introduction to LLMs and Interpersonal Conflict Resolution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The Reddit AITA Datasets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Finetuning Methodology for Flan-T5-XXL and Llama-2-13B-Chat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Changes in Performance due to Finetuning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Recommended LLM Architecture and Finetuning Methodology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Conclusions and Future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837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020A7B7-CC37-72FF-294A-07C5FB35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6" y="1158239"/>
            <a:ext cx="4101934" cy="2141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24F889-83F7-AEE7-44C2-85108119F9EE}"/>
              </a:ext>
            </a:extLst>
          </p:cNvPr>
          <p:cNvSpPr txBox="1"/>
          <p:nvPr/>
        </p:nvSpPr>
        <p:spPr>
          <a:xfrm>
            <a:off x="807081" y="3299542"/>
            <a:ext cx="3210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Reddit AITA Multiclass Top 2K</a:t>
            </a:r>
          </a:p>
          <a:p>
            <a:pPr algn="ctr"/>
            <a:r>
              <a:rPr lang="en-US" i="1" dirty="0"/>
              <a:t>Cohen’s Kappa Scores</a:t>
            </a:r>
          </a:p>
        </p:txBody>
      </p:sp>
      <p:pic>
        <p:nvPicPr>
          <p:cNvPr id="8" name="Picture 7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A752D28F-ED5D-80E7-2252-2D3E5F1FF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58" b="1121"/>
          <a:stretch/>
        </p:blipFill>
        <p:spPr>
          <a:xfrm>
            <a:off x="4572000" y="1168741"/>
            <a:ext cx="4101933" cy="2130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5DBAE3-2A63-54A3-6A43-DA9B060A3656}"/>
              </a:ext>
            </a:extLst>
          </p:cNvPr>
          <p:cNvSpPr txBox="1"/>
          <p:nvPr/>
        </p:nvSpPr>
        <p:spPr>
          <a:xfrm>
            <a:off x="5073729" y="3299542"/>
            <a:ext cx="3210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Reddit AITA Binary Top 2K</a:t>
            </a:r>
          </a:p>
          <a:p>
            <a:pPr algn="ctr"/>
            <a:r>
              <a:rPr lang="en-US" i="1" dirty="0"/>
              <a:t>Cohen’s Kappa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F2A45-1603-E444-340B-EE08E2B6AC2D}"/>
              </a:ext>
            </a:extLst>
          </p:cNvPr>
          <p:cNvSpPr txBox="1"/>
          <p:nvPr/>
        </p:nvSpPr>
        <p:spPr>
          <a:xfrm>
            <a:off x="518765" y="3974758"/>
            <a:ext cx="4053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Scores below 0.75 indicate moderate disagreement.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0743E-6D15-86C3-CCF1-DE922C88F5EC}"/>
              </a:ext>
            </a:extLst>
          </p:cNvPr>
          <p:cNvSpPr txBox="1"/>
          <p:nvPr/>
        </p:nvSpPr>
        <p:spPr>
          <a:xfrm>
            <a:off x="4230718" y="3974757"/>
            <a:ext cx="4053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Scores below 0.40 indicate </a:t>
            </a:r>
          </a:p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major disagreement.</a:t>
            </a:r>
          </a:p>
        </p:txBody>
      </p:sp>
    </p:spTree>
    <p:extLst>
      <p:ext uri="{BB962C8B-B14F-4D97-AF65-F5344CB8AC3E}">
        <p14:creationId xmlns:p14="http://schemas.microsoft.com/office/powerpoint/2010/main" val="295853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CDFD-CBA6-3B5A-EBD6-FC05B1C3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55" y="445025"/>
            <a:ext cx="7905771" cy="572700"/>
          </a:xfrm>
        </p:spPr>
        <p:txBody>
          <a:bodyPr/>
          <a:lstStyle/>
          <a:p>
            <a:r>
              <a:rPr lang="en-US" dirty="0"/>
              <a:t>Intra-Sample Commenter Agreement</a:t>
            </a:r>
            <a:br>
              <a:rPr lang="en-US" dirty="0"/>
            </a:br>
            <a:r>
              <a:rPr lang="en-US" i="1" dirty="0"/>
              <a:t>(Ambiguity Score)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8F036-9433-554E-B5CA-1D0820991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787" y="1467809"/>
            <a:ext cx="4387792" cy="1533700"/>
          </a:xfrm>
        </p:spPr>
        <p:txBody>
          <a:bodyPr/>
          <a:lstStyle/>
          <a:p>
            <a:r>
              <a:rPr lang="en-US" dirty="0"/>
              <a:t>Custom metric that calculates the agreement between the raters within a sample</a:t>
            </a:r>
          </a:p>
          <a:p>
            <a:r>
              <a:rPr lang="en-US" dirty="0"/>
              <a:t>Designed to account for the fact that some classifications are more similar than others.</a:t>
            </a:r>
          </a:p>
          <a:p>
            <a:r>
              <a:rPr lang="en-US" dirty="0"/>
              <a:t>Normalized so that zero represents no ambiguity and one represents complete ambiguity</a:t>
            </a: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3773F1-03EF-A34C-52B1-510061FC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27" y="3430573"/>
            <a:ext cx="3208511" cy="1400899"/>
          </a:xfrm>
          <a:prstGeom prst="rect">
            <a:avLst/>
          </a:prstGeom>
        </p:spPr>
      </p:pic>
      <p:pic>
        <p:nvPicPr>
          <p:cNvPr id="9" name="Picture 8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1030BAEF-519D-75F7-2DF9-6D94384E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49" y="3462673"/>
            <a:ext cx="4121486" cy="66834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03D3FB-BE12-D3F7-7454-AF76FE7653A0}"/>
              </a:ext>
            </a:extLst>
          </p:cNvPr>
          <p:cNvGrpSpPr/>
          <p:nvPr/>
        </p:nvGrpSpPr>
        <p:grpSpPr>
          <a:xfrm>
            <a:off x="4822830" y="1123588"/>
            <a:ext cx="2396628" cy="2116512"/>
            <a:chOff x="3913158" y="1138863"/>
            <a:chExt cx="2396628" cy="211651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47A800-2A80-249F-4211-80520583EC08}"/>
                </a:ext>
              </a:extLst>
            </p:cNvPr>
            <p:cNvSpPr txBox="1"/>
            <p:nvPr/>
          </p:nvSpPr>
          <p:spPr>
            <a:xfrm>
              <a:off x="4373725" y="1708620"/>
              <a:ext cx="61266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/>
                <a:t>YTA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ESH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INFO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NAH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NTA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E8660E-DCC2-DC2A-F39C-A4F04E3D4230}"/>
                </a:ext>
              </a:extLst>
            </p:cNvPr>
            <p:cNvSpPr txBox="1"/>
            <p:nvPr/>
          </p:nvSpPr>
          <p:spPr>
            <a:xfrm>
              <a:off x="5632230" y="1716330"/>
              <a:ext cx="28405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/>
                <a:t>1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2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3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4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400629-E8C1-A734-CBF4-4861D62B560B}"/>
                </a:ext>
              </a:extLst>
            </p:cNvPr>
            <p:cNvCxnSpPr>
              <a:cxnSpLocks/>
            </p:cNvCxnSpPr>
            <p:nvPr/>
          </p:nvCxnSpPr>
          <p:spPr>
            <a:xfrm>
              <a:off x="5230843" y="1213944"/>
              <a:ext cx="0" cy="2041431"/>
            </a:xfrm>
            <a:prstGeom prst="line">
              <a:avLst/>
            </a:prstGeom>
            <a:ln w="1905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B8267C-C527-A11F-C721-23608681EE46}"/>
                </a:ext>
              </a:extLst>
            </p:cNvPr>
            <p:cNvCxnSpPr>
              <a:cxnSpLocks/>
            </p:cNvCxnSpPr>
            <p:nvPr/>
          </p:nvCxnSpPr>
          <p:spPr>
            <a:xfrm>
              <a:off x="4032793" y="1628600"/>
              <a:ext cx="2257648" cy="0"/>
            </a:xfrm>
            <a:prstGeom prst="line">
              <a:avLst/>
            </a:prstGeom>
            <a:ln w="1905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BE3CE1-A53A-2EAA-B6A6-08CFBA223CC8}"/>
                </a:ext>
              </a:extLst>
            </p:cNvPr>
            <p:cNvSpPr txBox="1"/>
            <p:nvPr/>
          </p:nvSpPr>
          <p:spPr>
            <a:xfrm>
              <a:off x="3913158" y="1138863"/>
              <a:ext cx="13563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/>
                <a:t>AITA </a:t>
              </a:r>
            </a:p>
            <a:p>
              <a:pPr algn="ctr"/>
              <a:r>
                <a:rPr lang="en-US" b="1" i="1" dirty="0"/>
                <a:t>Classification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4F98E8-6F79-63EE-90A6-921B8AA94BD1}"/>
                </a:ext>
              </a:extLst>
            </p:cNvPr>
            <p:cNvSpPr txBox="1"/>
            <p:nvPr/>
          </p:nvSpPr>
          <p:spPr>
            <a:xfrm>
              <a:off x="5238726" y="1138863"/>
              <a:ext cx="10710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/>
                <a:t>Ambiguity</a:t>
              </a:r>
            </a:p>
            <a:p>
              <a:pPr algn="ctr"/>
              <a:r>
                <a:rPr lang="en-US" b="1" i="1" dirty="0"/>
                <a:t>Score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A9EF8C-1E35-D56F-57FE-FCB220C33310}"/>
              </a:ext>
            </a:extLst>
          </p:cNvPr>
          <p:cNvSpPr txBox="1"/>
          <p:nvPr/>
        </p:nvSpPr>
        <p:spPr>
          <a:xfrm>
            <a:off x="7094115" y="1973609"/>
            <a:ext cx="1982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Each of the ten classification is encoded into its integer score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04B58B-EACD-537D-A36D-2D7CD4D0A11A}"/>
              </a:ext>
            </a:extLst>
          </p:cNvPr>
          <p:cNvSpPr txBox="1"/>
          <p:nvPr/>
        </p:nvSpPr>
        <p:spPr>
          <a:xfrm>
            <a:off x="4606685" y="4206956"/>
            <a:ext cx="1886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l-GR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σ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: Standard deviation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l-GR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μ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: Mean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083043-2698-989B-D5EC-7C17E907C237}"/>
              </a:ext>
            </a:extLst>
          </p:cNvPr>
          <p:cNvGrpSpPr/>
          <p:nvPr/>
        </p:nvGrpSpPr>
        <p:grpSpPr>
          <a:xfrm>
            <a:off x="4252284" y="1701055"/>
            <a:ext cx="1982180" cy="1434817"/>
            <a:chOff x="4252284" y="1701055"/>
            <a:chExt cx="1982180" cy="143481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11D37C-A81C-C3E3-3C62-FFE433D93009}"/>
                </a:ext>
              </a:extLst>
            </p:cNvPr>
            <p:cNvCxnSpPr>
              <a:cxnSpLocks/>
            </p:cNvCxnSpPr>
            <p:nvPr/>
          </p:nvCxnSpPr>
          <p:spPr>
            <a:xfrm>
              <a:off x="5245951" y="1701055"/>
              <a:ext cx="0" cy="1434817"/>
            </a:xfrm>
            <a:prstGeom prst="straightConnector1">
              <a:avLst/>
            </a:prstGeom>
            <a:ln w="57150">
              <a:solidFill>
                <a:schemeClr val="bg1">
                  <a:lumMod val="1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440D2F-9112-D955-A8F0-104241B55985}"/>
                </a:ext>
              </a:extLst>
            </p:cNvPr>
            <p:cNvSpPr txBox="1"/>
            <p:nvPr/>
          </p:nvSpPr>
          <p:spPr>
            <a:xfrm rot="18900000">
              <a:off x="4252284" y="1960894"/>
              <a:ext cx="1982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1"/>
                  </a:solidFill>
                </a:rPr>
                <a:t>Similarity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22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18E9E-CBFA-BB50-1986-BEEBE91F2D7A}"/>
              </a:ext>
            </a:extLst>
          </p:cNvPr>
          <p:cNvGrpSpPr/>
          <p:nvPr/>
        </p:nvGrpSpPr>
        <p:grpSpPr>
          <a:xfrm>
            <a:off x="3590354" y="650255"/>
            <a:ext cx="5171091" cy="3842990"/>
            <a:chOff x="1308537" y="590951"/>
            <a:chExt cx="6272816" cy="4276979"/>
          </a:xfrm>
        </p:grpSpPr>
        <p:pic>
          <p:nvPicPr>
            <p:cNvPr id="4" name="Picture 3" descr="A group of graphs with numbers&#10;&#10;Description automatically generated">
              <a:extLst>
                <a:ext uri="{FF2B5EF4-FFF2-40B4-BE49-F238E27FC236}">
                  <a16:creationId xmlns:a16="http://schemas.microsoft.com/office/drawing/2014/main" id="{5AC9CF4A-DE8E-26B9-3C0F-018368D5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3717" y="590951"/>
              <a:ext cx="6217636" cy="4276979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27AD7-D29C-3237-D7FB-BBD8A5DDC92F}"/>
                </a:ext>
              </a:extLst>
            </p:cNvPr>
            <p:cNvGrpSpPr/>
            <p:nvPr/>
          </p:nvGrpSpPr>
          <p:grpSpPr>
            <a:xfrm>
              <a:off x="1308537" y="1326931"/>
              <a:ext cx="3939134" cy="2630215"/>
              <a:chOff x="1308537" y="1326931"/>
              <a:chExt cx="3939134" cy="263021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5DB33A5-DFE8-4E1D-CBA3-481E70832F26}"/>
                  </a:ext>
                </a:extLst>
              </p:cNvPr>
              <p:cNvCxnSpPr/>
              <p:nvPr/>
            </p:nvCxnSpPr>
            <p:spPr>
              <a:xfrm>
                <a:off x="1308537" y="1481958"/>
                <a:ext cx="81980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6460DDA-B948-4E10-B4CA-C6E421966A1F}"/>
                  </a:ext>
                </a:extLst>
              </p:cNvPr>
              <p:cNvCxnSpPr/>
              <p:nvPr/>
            </p:nvCxnSpPr>
            <p:spPr>
              <a:xfrm>
                <a:off x="4427865" y="1326931"/>
                <a:ext cx="81980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70FB4D9-8C80-1696-41EA-1CB07F4442D4}"/>
                  </a:ext>
                </a:extLst>
              </p:cNvPr>
              <p:cNvCxnSpPr/>
              <p:nvPr/>
            </p:nvCxnSpPr>
            <p:spPr>
              <a:xfrm>
                <a:off x="4427865" y="3489435"/>
                <a:ext cx="81980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8D4D01F-846E-2FF6-CE6D-81112610744D}"/>
                  </a:ext>
                </a:extLst>
              </p:cNvPr>
              <p:cNvCxnSpPr/>
              <p:nvPr/>
            </p:nvCxnSpPr>
            <p:spPr>
              <a:xfrm>
                <a:off x="1448182" y="3957146"/>
                <a:ext cx="81980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676DA5-04FB-005E-24F9-308DAC2700F6}"/>
              </a:ext>
            </a:extLst>
          </p:cNvPr>
          <p:cNvSpPr txBox="1"/>
          <p:nvPr/>
        </p:nvSpPr>
        <p:spPr>
          <a:xfrm>
            <a:off x="629548" y="1190151"/>
            <a:ext cx="296080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least some degree of disagreement between commenter classifications within samples for …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-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42.4%</a:t>
            </a:r>
            <a:r>
              <a:rPr lang="en-US" sz="1600" b="1" dirty="0"/>
              <a:t> </a:t>
            </a:r>
            <a:r>
              <a:rPr lang="en-US" sz="1600" dirty="0"/>
              <a:t>of Multiclass dataset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- </a:t>
            </a:r>
            <a:r>
              <a:rPr lang="en-US" sz="1600" b="1" dirty="0">
                <a:solidFill>
                  <a:srgbClr val="FF0000"/>
                </a:solidFill>
              </a:rPr>
              <a:t>37.3% </a:t>
            </a:r>
            <a:r>
              <a:rPr lang="en-US" sz="1600" dirty="0"/>
              <a:t>of Binary dataset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- </a:t>
            </a:r>
            <a:r>
              <a:rPr lang="en-US" sz="1600" b="1" dirty="0">
                <a:solidFill>
                  <a:srgbClr val="FF0000"/>
                </a:solidFill>
              </a:rPr>
              <a:t>75.8% </a:t>
            </a:r>
            <a:r>
              <a:rPr lang="en-US" sz="1600" dirty="0"/>
              <a:t>of Multiclass Top 2K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- </a:t>
            </a:r>
            <a:r>
              <a:rPr lang="en-US" sz="1600" b="1" dirty="0">
                <a:solidFill>
                  <a:srgbClr val="FF0000"/>
                </a:solidFill>
              </a:rPr>
              <a:t>41.2% </a:t>
            </a:r>
            <a:r>
              <a:rPr lang="en-US" sz="1600" dirty="0"/>
              <a:t>of Binary Top 2K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E9F7-4AD6-4A31-261A-E4E08FFE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81" y="383752"/>
            <a:ext cx="7708500" cy="572700"/>
          </a:xfrm>
        </p:spPr>
        <p:txBody>
          <a:bodyPr/>
          <a:lstStyle/>
          <a:p>
            <a:r>
              <a:rPr lang="en-US" dirty="0"/>
              <a:t>Bringing it all together…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62703F1-8CFC-E69A-89D8-1B471D768BEC}"/>
              </a:ext>
            </a:extLst>
          </p:cNvPr>
          <p:cNvGrpSpPr/>
          <p:nvPr/>
        </p:nvGrpSpPr>
        <p:grpSpPr>
          <a:xfrm>
            <a:off x="735026" y="1900847"/>
            <a:ext cx="7506578" cy="1012113"/>
            <a:chOff x="735026" y="1900847"/>
            <a:chExt cx="7506578" cy="1012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1403AC-2880-B84F-2ECA-8D65D257332B}"/>
                </a:ext>
              </a:extLst>
            </p:cNvPr>
            <p:cNvSpPr txBox="1"/>
            <p:nvPr/>
          </p:nvSpPr>
          <p:spPr>
            <a:xfrm>
              <a:off x="1013159" y="1900847"/>
              <a:ext cx="13436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Holistic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BE6F42-0FE3-8AD0-017F-60D23FA95EA7}"/>
                </a:ext>
              </a:extLst>
            </p:cNvPr>
            <p:cNvSpPr txBox="1"/>
            <p:nvPr/>
          </p:nvSpPr>
          <p:spPr>
            <a:xfrm>
              <a:off x="3399235" y="1900847"/>
              <a:ext cx="17139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Pair-wise</a:t>
              </a:r>
              <a:r>
                <a:rPr lang="en-US" dirty="0"/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3C6C1A-7DCD-88F2-E5D8-9851B1FB4317}"/>
                </a:ext>
              </a:extLst>
            </p:cNvPr>
            <p:cNvSpPr txBox="1"/>
            <p:nvPr/>
          </p:nvSpPr>
          <p:spPr>
            <a:xfrm>
              <a:off x="5767677" y="1900847"/>
              <a:ext cx="2185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Intra-sample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E0DD4-E0F8-39E3-66D8-1299C67D7D0E}"/>
                </a:ext>
              </a:extLst>
            </p:cNvPr>
            <p:cNvSpPr txBox="1"/>
            <p:nvPr/>
          </p:nvSpPr>
          <p:spPr>
            <a:xfrm>
              <a:off x="735026" y="2377901"/>
              <a:ext cx="1948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All ten commenters across entire dataset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29A7E-0C49-4C25-7324-B3C5EBD88972}"/>
                </a:ext>
              </a:extLst>
            </p:cNvPr>
            <p:cNvSpPr txBox="1"/>
            <p:nvPr/>
          </p:nvSpPr>
          <p:spPr>
            <a:xfrm>
              <a:off x="3181629" y="2377901"/>
              <a:ext cx="21491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Pairs of commenters across entire dataset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74D552-E9C1-82F5-F59F-CF350F012C79}"/>
                </a:ext>
              </a:extLst>
            </p:cNvPr>
            <p:cNvSpPr txBox="1"/>
            <p:nvPr/>
          </p:nvSpPr>
          <p:spPr>
            <a:xfrm>
              <a:off x="5478965" y="2389740"/>
              <a:ext cx="27626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Classifications the ten commenters within each sample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55A52A-EADA-2F30-68B4-D8626FA1F768}"/>
              </a:ext>
            </a:extLst>
          </p:cNvPr>
          <p:cNvGrpSpPr/>
          <p:nvPr/>
        </p:nvGrpSpPr>
        <p:grpSpPr>
          <a:xfrm>
            <a:off x="735026" y="2901121"/>
            <a:ext cx="7336417" cy="993435"/>
            <a:chOff x="735026" y="2901121"/>
            <a:chExt cx="7336417" cy="9934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3077CE-37FD-4B1E-FC93-0AD1A5532CD8}"/>
                </a:ext>
              </a:extLst>
            </p:cNvPr>
            <p:cNvSpPr txBox="1"/>
            <p:nvPr/>
          </p:nvSpPr>
          <p:spPr>
            <a:xfrm>
              <a:off x="735026" y="3179148"/>
              <a:ext cx="19484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/>
                <a:t>Krippendorff’s</a:t>
              </a:r>
              <a:r>
                <a:rPr lang="en-US" sz="2000" i="1" dirty="0"/>
                <a:t> Alpha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C62B1E-FB01-34C1-D24C-43D8CCBD2C74}"/>
                </a:ext>
              </a:extLst>
            </p:cNvPr>
            <p:cNvSpPr txBox="1"/>
            <p:nvPr/>
          </p:nvSpPr>
          <p:spPr>
            <a:xfrm>
              <a:off x="3657317" y="3186670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Cohen’s </a:t>
              </a:r>
            </a:p>
            <a:p>
              <a:pPr algn="ctr"/>
              <a:r>
                <a:rPr lang="en-US" sz="2000" i="1" dirty="0"/>
                <a:t>Kappa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62EE7-1E6E-6D25-9653-7655048A4C51}"/>
                </a:ext>
              </a:extLst>
            </p:cNvPr>
            <p:cNvSpPr txBox="1"/>
            <p:nvPr/>
          </p:nvSpPr>
          <p:spPr>
            <a:xfrm>
              <a:off x="5649122" y="3179148"/>
              <a:ext cx="24223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Custom</a:t>
              </a:r>
            </a:p>
            <a:p>
              <a:pPr algn="ctr"/>
              <a:r>
                <a:rPr lang="en-US" sz="2000" i="1" dirty="0"/>
                <a:t>Ambiguity Score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708623-3CA0-3B7E-7883-15B2090B6A8E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709257" y="2901121"/>
              <a:ext cx="0" cy="278027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0AC0B8-4359-F513-D070-92780BD8E1F3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4256199" y="2901121"/>
              <a:ext cx="1" cy="285549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C25DEA-A63A-54D7-ABC6-CA9E7CEC9C43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 flipH="1">
              <a:off x="6860283" y="2912960"/>
              <a:ext cx="2" cy="266188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B1D0FB9-B446-3BF3-2721-AE039FACBCAA}"/>
              </a:ext>
            </a:extLst>
          </p:cNvPr>
          <p:cNvSpPr txBox="1"/>
          <p:nvPr/>
        </p:nvSpPr>
        <p:spPr>
          <a:xfrm>
            <a:off x="2293963" y="947704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Commenter Agreement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80EC22-FEC0-D208-2B29-834EBF633861}"/>
              </a:ext>
            </a:extLst>
          </p:cNvPr>
          <p:cNvGrpSpPr/>
          <p:nvPr/>
        </p:nvGrpSpPr>
        <p:grpSpPr>
          <a:xfrm>
            <a:off x="1684978" y="1415693"/>
            <a:ext cx="5175306" cy="496524"/>
            <a:chOff x="1684978" y="1415693"/>
            <a:chExt cx="5175306" cy="49652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98A9E7-54CA-D936-6E78-0E0F3154B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4978" y="1601403"/>
              <a:ext cx="5175306" cy="0"/>
            </a:xfrm>
            <a:prstGeom prst="line">
              <a:avLst/>
            </a:prstGeom>
            <a:ln w="3810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BFCCC9B-9349-76C2-2B1B-6EF549D8F499}"/>
                </a:ext>
              </a:extLst>
            </p:cNvPr>
            <p:cNvCxnSpPr>
              <a:cxnSpLocks/>
            </p:cNvCxnSpPr>
            <p:nvPr/>
          </p:nvCxnSpPr>
          <p:spPr>
            <a:xfrm>
              <a:off x="4256199" y="1415693"/>
              <a:ext cx="0" cy="213769"/>
            </a:xfrm>
            <a:prstGeom prst="line">
              <a:avLst/>
            </a:prstGeom>
            <a:ln w="3810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0A3550B-A26C-02D7-323D-998B892E7BA6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4256201" y="1601403"/>
              <a:ext cx="0" cy="29944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57B21C8-92D2-8C35-3CC0-12C21229333F}"/>
                </a:ext>
              </a:extLst>
            </p:cNvPr>
            <p:cNvCxnSpPr>
              <a:cxnSpLocks/>
            </p:cNvCxnSpPr>
            <p:nvPr/>
          </p:nvCxnSpPr>
          <p:spPr>
            <a:xfrm>
              <a:off x="6860283" y="1578662"/>
              <a:ext cx="0" cy="322185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C51B70-8A1F-BDAE-931A-2D163112025D}"/>
                </a:ext>
              </a:extLst>
            </p:cNvPr>
            <p:cNvCxnSpPr>
              <a:cxnSpLocks/>
            </p:cNvCxnSpPr>
            <p:nvPr/>
          </p:nvCxnSpPr>
          <p:spPr>
            <a:xfrm>
              <a:off x="1684978" y="1590032"/>
              <a:ext cx="0" cy="322185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2E2DFB2-2FFE-CECE-23ED-32C1FF66E207}"/>
              </a:ext>
            </a:extLst>
          </p:cNvPr>
          <p:cNvGrpSpPr/>
          <p:nvPr/>
        </p:nvGrpSpPr>
        <p:grpSpPr>
          <a:xfrm>
            <a:off x="1709257" y="3887034"/>
            <a:ext cx="5151026" cy="911590"/>
            <a:chOff x="1709257" y="3887034"/>
            <a:chExt cx="5151026" cy="9115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4E0C8-2D14-7965-2997-13AC30F14E63}"/>
                </a:ext>
              </a:extLst>
            </p:cNvPr>
            <p:cNvSpPr txBox="1"/>
            <p:nvPr/>
          </p:nvSpPr>
          <p:spPr>
            <a:xfrm>
              <a:off x="1762488" y="4090738"/>
              <a:ext cx="49874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Moderate Disagreement (Ambiguity) Between Commenters on All Levels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A98319C-32D0-41D2-3558-CB940C3FB7EE}"/>
                </a:ext>
              </a:extLst>
            </p:cNvPr>
            <p:cNvCxnSpPr>
              <a:cxnSpLocks/>
              <a:stCxn id="10" idx="2"/>
              <a:endCxn id="39" idx="0"/>
            </p:cNvCxnSpPr>
            <p:nvPr/>
          </p:nvCxnSpPr>
          <p:spPr>
            <a:xfrm>
              <a:off x="1709257" y="3887034"/>
              <a:ext cx="2546942" cy="20370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E375856-BAF5-377E-9EC8-0F97ED7E52F1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>
              <a:off x="4256199" y="3894556"/>
              <a:ext cx="0" cy="196182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8C83EC8-95C1-F8A3-CFA4-BB06F9D4783C}"/>
                </a:ext>
              </a:extLst>
            </p:cNvPr>
            <p:cNvCxnSpPr>
              <a:cxnSpLocks/>
              <a:stCxn id="12" idx="2"/>
              <a:endCxn id="39" idx="0"/>
            </p:cNvCxnSpPr>
            <p:nvPr/>
          </p:nvCxnSpPr>
          <p:spPr>
            <a:xfrm flipH="1">
              <a:off x="4256199" y="3887034"/>
              <a:ext cx="2604084" cy="20370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9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99C5-2D21-526A-E6BC-FE3DB0B0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3535C-533A-EC62-A6F0-6CE3E2725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140" y="1269224"/>
            <a:ext cx="4496925" cy="1300350"/>
          </a:xfrm>
        </p:spPr>
        <p:txBody>
          <a:bodyPr/>
          <a:lstStyle/>
          <a:p>
            <a:r>
              <a:rPr lang="en-US" sz="1600" dirty="0"/>
              <a:t>Utilized a </a:t>
            </a:r>
            <a:r>
              <a:rPr lang="en-US" sz="1600" dirty="0">
                <a:hlinkClick r:id="rId2"/>
              </a:rPr>
              <a:t>RoBERTa model </a:t>
            </a:r>
            <a:r>
              <a:rPr lang="en-US" sz="1600" dirty="0"/>
              <a:t>finetuned on the </a:t>
            </a:r>
            <a:r>
              <a:rPr lang="en-US" sz="1600" dirty="0" err="1"/>
              <a:t>Toxigen</a:t>
            </a:r>
            <a:r>
              <a:rPr lang="en-US" sz="1600" dirty="0"/>
              <a:t> dataset, which</a:t>
            </a:r>
            <a:r>
              <a:rPr lang="en-US" sz="1600" b="0" i="0" dirty="0">
                <a:solidFill>
                  <a:srgbClr val="E6EDF3"/>
                </a:solidFill>
                <a:effectLst/>
                <a:latin typeface="-apple-system"/>
              </a:rPr>
              <a:t> 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-apple-system"/>
              </a:rPr>
              <a:t>contains 274k samples of toxic and benign sentences mentioning thirteen minority groups</a:t>
            </a:r>
          </a:p>
        </p:txBody>
      </p:sp>
      <p:pic>
        <p:nvPicPr>
          <p:cNvPr id="5" name="Picture 4" descr="A close-up of a white paper&#10;&#10;Description automatically generated">
            <a:extLst>
              <a:ext uri="{FF2B5EF4-FFF2-40B4-BE49-F238E27FC236}">
                <a16:creationId xmlns:a16="http://schemas.microsoft.com/office/drawing/2014/main" id="{61A32266-3A74-7AC2-6678-4B8BBCAE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3" y="2695489"/>
            <a:ext cx="4496924" cy="14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E3E71-3C32-DD0B-80EE-B0933A321579}"/>
              </a:ext>
            </a:extLst>
          </p:cNvPr>
          <p:cNvSpPr txBox="1"/>
          <p:nvPr/>
        </p:nvSpPr>
        <p:spPr>
          <a:xfrm>
            <a:off x="435140" y="4175489"/>
            <a:ext cx="4575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Published at ACL (Association for Computation Linguistics) 2022</a:t>
            </a:r>
          </a:p>
        </p:txBody>
      </p:sp>
      <p:sp>
        <p:nvSpPr>
          <p:cNvPr id="10" name="Cylinder 28">
            <a:extLst>
              <a:ext uri="{FF2B5EF4-FFF2-40B4-BE49-F238E27FC236}">
                <a16:creationId xmlns:a16="http://schemas.microsoft.com/office/drawing/2014/main" id="{C44C3A2B-5E8A-30E8-9A7D-4432A9D61FB3}"/>
              </a:ext>
            </a:extLst>
          </p:cNvPr>
          <p:cNvSpPr/>
          <p:nvPr/>
        </p:nvSpPr>
        <p:spPr>
          <a:xfrm>
            <a:off x="6016390" y="418311"/>
            <a:ext cx="1545861" cy="1117200"/>
          </a:xfrm>
          <a:prstGeom prst="can">
            <a:avLst/>
          </a:prstGeom>
          <a:solidFill>
            <a:srgbClr val="B32F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Reddit AITA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A15464-45D4-C4F8-B064-E410502FD6FE}"/>
              </a:ext>
            </a:extLst>
          </p:cNvPr>
          <p:cNvSpPr/>
          <p:nvPr/>
        </p:nvSpPr>
        <p:spPr>
          <a:xfrm>
            <a:off x="5581008" y="2189264"/>
            <a:ext cx="2416628" cy="7249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Toxigen</a:t>
            </a:r>
            <a:r>
              <a:rPr lang="en-US" b="1" dirty="0"/>
              <a:t> </a:t>
            </a:r>
            <a:r>
              <a:rPr lang="en-US" b="1" dirty="0" err="1"/>
              <a:t>RoBERTa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3188C4-0C8F-2366-51E1-F9B6BBBE1070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6789321" y="1535511"/>
            <a:ext cx="1" cy="65375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7A117A-B990-5F26-1004-9D55D4FC8E7A}"/>
              </a:ext>
            </a:extLst>
          </p:cNvPr>
          <p:cNvGrpSpPr/>
          <p:nvPr/>
        </p:nvGrpSpPr>
        <p:grpSpPr>
          <a:xfrm>
            <a:off x="5435001" y="3799005"/>
            <a:ext cx="2708639" cy="872345"/>
            <a:chOff x="5635157" y="3265713"/>
            <a:chExt cx="2708639" cy="8723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6D547C-05B5-9B4E-E8B4-C18BAA5C2FB4}"/>
                </a:ext>
              </a:extLst>
            </p:cNvPr>
            <p:cNvSpPr/>
            <p:nvPr/>
          </p:nvSpPr>
          <p:spPr>
            <a:xfrm>
              <a:off x="7001618" y="3265713"/>
              <a:ext cx="1199842" cy="359228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6A76F2-EFE0-2582-14F4-8BB17F193F7A}"/>
                </a:ext>
              </a:extLst>
            </p:cNvPr>
            <p:cNvGrpSpPr/>
            <p:nvPr/>
          </p:nvGrpSpPr>
          <p:grpSpPr>
            <a:xfrm>
              <a:off x="5635157" y="3265713"/>
              <a:ext cx="2708639" cy="872345"/>
              <a:chOff x="5635157" y="3265713"/>
              <a:chExt cx="2708639" cy="872345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8508967-D7C0-31A7-A327-ADCACC537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3614" y="3624940"/>
                <a:ext cx="2416628" cy="2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4AC9B48-10E3-4F1F-AF26-1F4C836C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3456" y="3265713"/>
                <a:ext cx="0" cy="564568"/>
              </a:xfrm>
              <a:prstGeom prst="line">
                <a:avLst/>
              </a:prstGeom>
              <a:ln w="28575">
                <a:solidFill>
                  <a:schemeClr val="bg1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B37AF7-1CA7-0958-B21C-392B1F28C8F1}"/>
                  </a:ext>
                </a:extLst>
              </p:cNvPr>
              <p:cNvSpPr txBox="1"/>
              <p:nvPr/>
            </p:nvSpPr>
            <p:spPr>
              <a:xfrm>
                <a:off x="6776890" y="3830281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0.5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31FD34-A8B7-386C-0AED-FFE5442DC4DD}"/>
                  </a:ext>
                </a:extLst>
              </p:cNvPr>
              <p:cNvSpPr txBox="1"/>
              <p:nvPr/>
            </p:nvSpPr>
            <p:spPr>
              <a:xfrm>
                <a:off x="8059744" y="362494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EDD338-DB7F-2899-D21F-861C0FB19182}"/>
                  </a:ext>
                </a:extLst>
              </p:cNvPr>
              <p:cNvSpPr txBox="1"/>
              <p:nvPr/>
            </p:nvSpPr>
            <p:spPr>
              <a:xfrm>
                <a:off x="5635157" y="362488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C9A756-06BD-297C-8AD3-01945CDAB463}"/>
                  </a:ext>
                </a:extLst>
              </p:cNvPr>
              <p:cNvSpPr/>
              <p:nvPr/>
            </p:nvSpPr>
            <p:spPr>
              <a:xfrm>
                <a:off x="5793614" y="3265713"/>
                <a:ext cx="1199842" cy="359228"/>
              </a:xfrm>
              <a:prstGeom prst="rect">
                <a:avLst/>
              </a:prstGeom>
              <a:solidFill>
                <a:srgbClr val="FF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D35A8B-7B39-F0F7-A1C4-6F6CC7B2D06E}"/>
                  </a:ext>
                </a:extLst>
              </p:cNvPr>
              <p:cNvSpPr txBox="1"/>
              <p:nvPr/>
            </p:nvSpPr>
            <p:spPr>
              <a:xfrm>
                <a:off x="6065934" y="3281600"/>
                <a:ext cx="655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Toxic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DF8FDA-5453-2EA0-9423-475D3B4C31A8}"/>
                  </a:ext>
                </a:extLst>
              </p:cNvPr>
              <p:cNvSpPr txBox="1"/>
              <p:nvPr/>
            </p:nvSpPr>
            <p:spPr>
              <a:xfrm>
                <a:off x="7182058" y="3291437"/>
                <a:ext cx="7835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Benign</a:t>
                </a:r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7D708E-7168-BBFF-52DE-49F52C84F938}"/>
              </a:ext>
            </a:extLst>
          </p:cNvPr>
          <p:cNvCxnSpPr>
            <a:cxnSpLocks/>
          </p:cNvCxnSpPr>
          <p:nvPr/>
        </p:nvCxnSpPr>
        <p:spPr>
          <a:xfrm>
            <a:off x="6789321" y="2914230"/>
            <a:ext cx="0" cy="694468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ECF142A-3145-AA1D-2ADE-8EE6EB48DCCB}"/>
              </a:ext>
            </a:extLst>
          </p:cNvPr>
          <p:cNvSpPr txBox="1"/>
          <p:nvPr/>
        </p:nvSpPr>
        <p:spPr>
          <a:xfrm>
            <a:off x="6801463" y="3001743"/>
            <a:ext cx="199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Generates a classification </a:t>
            </a:r>
          </a:p>
          <a:p>
            <a:r>
              <a:rPr lang="en-US" sz="1200" i="1" dirty="0"/>
              <a:t>and confidence score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009B4E-0557-DD86-5A39-8FD2A32D2BD2}"/>
              </a:ext>
            </a:extLst>
          </p:cNvPr>
          <p:cNvSpPr txBox="1"/>
          <p:nvPr/>
        </p:nvSpPr>
        <p:spPr>
          <a:xfrm>
            <a:off x="6801481" y="1616323"/>
            <a:ext cx="16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Each sample is evaluated for toxicity</a:t>
            </a:r>
          </a:p>
        </p:txBody>
      </p:sp>
    </p:spTree>
    <p:extLst>
      <p:ext uri="{BB962C8B-B14F-4D97-AF65-F5344CB8AC3E}">
        <p14:creationId xmlns:p14="http://schemas.microsoft.com/office/powerpoint/2010/main" val="50544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 animBg="1"/>
      <p:bldP spid="17" grpId="0" animBg="1"/>
      <p:bldP spid="52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7DF28B62-5DE1-40E8-837C-77380777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531" y="496564"/>
            <a:ext cx="4811470" cy="40107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B3D341-E11C-8673-762F-31C4FA1DE7F0}"/>
              </a:ext>
            </a:extLst>
          </p:cNvPr>
          <p:cNvGrpSpPr/>
          <p:nvPr/>
        </p:nvGrpSpPr>
        <p:grpSpPr>
          <a:xfrm>
            <a:off x="267415" y="3301021"/>
            <a:ext cx="3657600" cy="1206271"/>
            <a:chOff x="-1317713" y="1968614"/>
            <a:chExt cx="4254293" cy="1206271"/>
          </a:xfrm>
        </p:grpSpPr>
        <p:pic>
          <p:nvPicPr>
            <p:cNvPr id="7" name="Picture 6" descr="A white sheet with black text and numbers&#10;&#10;Description automatically generated">
              <a:extLst>
                <a:ext uri="{FF2B5EF4-FFF2-40B4-BE49-F238E27FC236}">
                  <a16:creationId xmlns:a16="http://schemas.microsoft.com/office/drawing/2014/main" id="{EA7C3A6C-A147-E768-1364-813BD8BDD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903"/>
            <a:stretch/>
          </p:blipFill>
          <p:spPr>
            <a:xfrm>
              <a:off x="-1317713" y="1968614"/>
              <a:ext cx="3813264" cy="1206271"/>
            </a:xfrm>
            <a:prstGeom prst="rect">
              <a:avLst/>
            </a:prstGeom>
          </p:spPr>
        </p:pic>
        <p:pic>
          <p:nvPicPr>
            <p:cNvPr id="9" name="Picture 8" descr="A table with numbers and a few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792D5362-733B-EEA8-7260-29CCC2080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97"/>
            <a:stretch/>
          </p:blipFill>
          <p:spPr>
            <a:xfrm>
              <a:off x="447571" y="2063750"/>
              <a:ext cx="2489009" cy="10763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75052A-17EA-780C-CD51-526D2602766A}"/>
              </a:ext>
            </a:extLst>
          </p:cNvPr>
          <p:cNvSpPr txBox="1"/>
          <p:nvPr/>
        </p:nvSpPr>
        <p:spPr>
          <a:xfrm>
            <a:off x="550100" y="1152260"/>
            <a:ext cx="3177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Approximately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 fifth of all samples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in each dataset were classified as </a:t>
            </a:r>
            <a:r>
              <a:rPr lang="en-US" sz="2400" b="1" dirty="0">
                <a:solidFill>
                  <a:srgbClr val="FF0000"/>
                </a:solidFill>
              </a:rPr>
              <a:t>toxic</a:t>
            </a:r>
          </a:p>
        </p:txBody>
      </p:sp>
    </p:spTree>
    <p:extLst>
      <p:ext uri="{BB962C8B-B14F-4D97-AF65-F5344CB8AC3E}">
        <p14:creationId xmlns:p14="http://schemas.microsoft.com/office/powerpoint/2010/main" val="20177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2488-90AD-B445-3D8E-AB44C2F1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Insights from Dataset Analysis</a:t>
            </a:r>
          </a:p>
        </p:txBody>
      </p:sp>
      <p:sp>
        <p:nvSpPr>
          <p:cNvPr id="4" name="Cylinder 28">
            <a:extLst>
              <a:ext uri="{FF2B5EF4-FFF2-40B4-BE49-F238E27FC236}">
                <a16:creationId xmlns:a16="http://schemas.microsoft.com/office/drawing/2014/main" id="{FAFE2651-E0A8-8DB5-DA0E-67358F575E7C}"/>
              </a:ext>
            </a:extLst>
          </p:cNvPr>
          <p:cNvSpPr/>
          <p:nvPr/>
        </p:nvSpPr>
        <p:spPr>
          <a:xfrm>
            <a:off x="930987" y="1271928"/>
            <a:ext cx="1908798" cy="1556527"/>
          </a:xfrm>
          <a:prstGeom prst="can">
            <a:avLst/>
          </a:prstGeom>
          <a:solidFill>
            <a:srgbClr val="B32F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Four Reddit AITA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512C0-44CE-D18B-4DD0-31CBE5900B4C}"/>
              </a:ext>
            </a:extLst>
          </p:cNvPr>
          <p:cNvSpPr txBox="1"/>
          <p:nvPr/>
        </p:nvSpPr>
        <p:spPr>
          <a:xfrm>
            <a:off x="3178288" y="1364930"/>
            <a:ext cx="2620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Are the behavior classifications ambiguous?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3183A-6F3E-4496-9F52-E407E451C91F}"/>
              </a:ext>
            </a:extLst>
          </p:cNvPr>
          <p:cNvSpPr txBox="1"/>
          <p:nvPr/>
        </p:nvSpPr>
        <p:spPr>
          <a:xfrm>
            <a:off x="3178288" y="2050192"/>
            <a:ext cx="239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Do the samples contain toxic language?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AB8AD-775B-0AE7-4A2E-668C63AE677D}"/>
              </a:ext>
            </a:extLst>
          </p:cNvPr>
          <p:cNvSpPr txBox="1"/>
          <p:nvPr/>
        </p:nvSpPr>
        <p:spPr>
          <a:xfrm>
            <a:off x="605671" y="3137781"/>
            <a:ext cx="64017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These qualities imply that the samples are fair representatives of real-life interpersonal conflicts.</a:t>
            </a:r>
          </a:p>
          <a:p>
            <a:pPr algn="ctr"/>
            <a:endParaRPr lang="en-US" b="1" dirty="0"/>
          </a:p>
          <a:p>
            <a:pPr algn="ctr"/>
            <a:r>
              <a:rPr lang="en-US" sz="1800" i="1" dirty="0">
                <a:solidFill>
                  <a:srgbClr val="00B050"/>
                </a:solidFill>
              </a:rPr>
              <a:t>How can we mitigate the issues that appear </a:t>
            </a:r>
          </a:p>
          <a:p>
            <a:pPr algn="ctr"/>
            <a:r>
              <a:rPr lang="en-US" sz="1800" i="1" dirty="0">
                <a:solidFill>
                  <a:srgbClr val="00B050"/>
                </a:solidFill>
              </a:rPr>
              <a:t>when training on data with these qualities?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F1968-BFFE-2E21-4314-BA1A3ABA736E}"/>
              </a:ext>
            </a:extLst>
          </p:cNvPr>
          <p:cNvSpPr txBox="1"/>
          <p:nvPr/>
        </p:nvSpPr>
        <p:spPr>
          <a:xfrm>
            <a:off x="6286156" y="14726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F2440-58D0-C058-A5E7-0EFA8E33B9BD}"/>
              </a:ext>
            </a:extLst>
          </p:cNvPr>
          <p:cNvSpPr txBox="1"/>
          <p:nvPr/>
        </p:nvSpPr>
        <p:spPr>
          <a:xfrm>
            <a:off x="6286155" y="21579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88383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uiExpand="1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6" y="2079665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Procedure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6" y="2921465"/>
            <a:ext cx="4994635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considerations were taken to facilitate finetuning?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How was instruction finetuning completed for Flan-T5 (encoder-decoder) versus Llama-2-Chat (decoder-only)?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How methods were used to complete finetuning?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4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0DB5-0551-07C7-2282-97AD29F4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Consideration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B015A-8EC5-69A9-692D-B2A3B2E5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858" y="1570152"/>
            <a:ext cx="1981480" cy="1596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8D952-4C4F-0ABE-C54F-D2BEEE8D9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4" t="740"/>
          <a:stretch/>
        </p:blipFill>
        <p:spPr>
          <a:xfrm>
            <a:off x="3182392" y="1398755"/>
            <a:ext cx="1723246" cy="1767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5D6BAC-680E-8E2A-2659-92A8A493B696}"/>
              </a:ext>
            </a:extLst>
          </p:cNvPr>
          <p:cNvSpPr txBox="1"/>
          <p:nvPr/>
        </p:nvSpPr>
        <p:spPr>
          <a:xfrm>
            <a:off x="6247194" y="3255323"/>
            <a:ext cx="166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4096 tokens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5A9C7-BC31-9343-79E0-926CAEDE0220}"/>
              </a:ext>
            </a:extLst>
          </p:cNvPr>
          <p:cNvSpPr txBox="1"/>
          <p:nvPr/>
        </p:nvSpPr>
        <p:spPr>
          <a:xfrm>
            <a:off x="2797376" y="3255323"/>
            <a:ext cx="249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Encoder: 1024 tokens</a:t>
            </a:r>
          </a:p>
          <a:p>
            <a:pPr algn="ctr"/>
            <a:r>
              <a:rPr lang="en-US" sz="1800" dirty="0"/>
              <a:t>Decoder: 256 tokens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55C79-F77F-5633-565E-169680040AE1}"/>
              </a:ext>
            </a:extLst>
          </p:cNvPr>
          <p:cNvSpPr txBox="1"/>
          <p:nvPr/>
        </p:nvSpPr>
        <p:spPr>
          <a:xfrm>
            <a:off x="1213677" y="3974907"/>
            <a:ext cx="67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Do all the input sequences (instruction + submission texts) fit within these context windows?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49E17-4670-E6E2-00D5-FD80E3D19574}"/>
              </a:ext>
            </a:extLst>
          </p:cNvPr>
          <p:cNvSpPr txBox="1"/>
          <p:nvPr/>
        </p:nvSpPr>
        <p:spPr>
          <a:xfrm>
            <a:off x="310598" y="1599107"/>
            <a:ext cx="26170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The amount of information that is considered when generating the next token </a:t>
            </a:r>
          </a:p>
        </p:txBody>
      </p:sp>
    </p:spTree>
    <p:extLst>
      <p:ext uri="{BB962C8B-B14F-4D97-AF65-F5344CB8AC3E}">
        <p14:creationId xmlns:p14="http://schemas.microsoft.com/office/powerpoint/2010/main" val="22053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3D3ED72D-BFC5-FD6C-3242-62B413C1A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8"/>
          <a:stretch/>
        </p:blipFill>
        <p:spPr>
          <a:xfrm>
            <a:off x="818363" y="426344"/>
            <a:ext cx="7507273" cy="42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5709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6" y="2295151"/>
            <a:ext cx="3846772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are Large Language Models (LLMs)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and how are they being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is interpersonal conflict resolution and why is it hard for LLMs?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are the contributions of this research?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blue and brown lines&#10;&#10;Description automatically generated">
            <a:extLst>
              <a:ext uri="{FF2B5EF4-FFF2-40B4-BE49-F238E27FC236}">
                <a16:creationId xmlns:a16="http://schemas.microsoft.com/office/drawing/2014/main" id="{BE16BB7E-0B4B-0F1C-1D6F-ED2CB0A2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1" y="379974"/>
            <a:ext cx="7614138" cy="43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86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DB6A-DBF0-9062-6A9F-B55D7E15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Finetuning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5EEA7-62BC-0312-E093-5F9308AEA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198" y="1073185"/>
            <a:ext cx="7138356" cy="697421"/>
          </a:xfrm>
        </p:spPr>
        <p:txBody>
          <a:bodyPr/>
          <a:lstStyle/>
          <a:p>
            <a:r>
              <a:rPr lang="en-US" sz="1800" dirty="0"/>
              <a:t>To adapt a model to behave in a certain manner, an </a:t>
            </a:r>
            <a:r>
              <a:rPr lang="en-US" sz="1800" b="1" dirty="0">
                <a:solidFill>
                  <a:srgbClr val="0070C0"/>
                </a:solidFill>
              </a:rPr>
              <a:t>instruction</a:t>
            </a:r>
            <a:r>
              <a:rPr lang="en-US" sz="1800" dirty="0"/>
              <a:t> can be added to each sample in the finetuning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D4A29-2A3E-0D7C-B1E2-B3DA6262DCFF}"/>
              </a:ext>
            </a:extLst>
          </p:cNvPr>
          <p:cNvSpPr txBox="1"/>
          <p:nvPr/>
        </p:nvSpPr>
        <p:spPr>
          <a:xfrm>
            <a:off x="791308" y="1874329"/>
            <a:ext cx="4677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Flan-T5 Input: </a:t>
            </a:r>
            <a:r>
              <a:rPr lang="en-US" sz="1600" b="1" dirty="0">
                <a:solidFill>
                  <a:srgbClr val="0070C0"/>
                </a:solidFill>
              </a:rPr>
              <a:t>Instruction</a:t>
            </a:r>
            <a:r>
              <a:rPr lang="en-US" sz="1600" dirty="0"/>
              <a:t> + </a:t>
            </a:r>
            <a:r>
              <a:rPr lang="en-US" sz="1600" b="1" dirty="0">
                <a:solidFill>
                  <a:srgbClr val="00B050"/>
                </a:solidFill>
              </a:rPr>
              <a:t>Sample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DF54A-5415-6C74-E05C-3D404CFCD969}"/>
              </a:ext>
            </a:extLst>
          </p:cNvPr>
          <p:cNvSpPr txBox="1"/>
          <p:nvPr/>
        </p:nvSpPr>
        <p:spPr>
          <a:xfrm>
            <a:off x="791308" y="2273205"/>
            <a:ext cx="7948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Llama-2-Chat: </a:t>
            </a:r>
            <a:r>
              <a:rPr lang="en-US" sz="1600" dirty="0">
                <a:effectLst/>
              </a:rPr>
              <a:t>&lt;s&gt;[INST] &lt;&lt;SYS&gt;&gt; {</a:t>
            </a:r>
            <a:r>
              <a:rPr lang="en-US" sz="1600" b="1" dirty="0">
                <a:solidFill>
                  <a:srgbClr val="0070C0"/>
                </a:solidFill>
                <a:effectLst/>
              </a:rPr>
              <a:t>Instruction</a:t>
            </a:r>
            <a:r>
              <a:rPr lang="en-US" sz="1600" dirty="0">
                <a:effectLst/>
              </a:rPr>
              <a:t>} &lt;&lt;/SYS&gt;&gt; {</a:t>
            </a:r>
            <a:r>
              <a:rPr lang="en-US" sz="1600" b="1" dirty="0">
                <a:solidFill>
                  <a:srgbClr val="00B050"/>
                </a:solidFill>
                <a:effectLst/>
              </a:rPr>
              <a:t>Sample Inpu</a:t>
            </a:r>
            <a:r>
              <a:rPr lang="en-US" sz="1600" dirty="0">
                <a:effectLst/>
              </a:rPr>
              <a:t>t} [/INST]</a:t>
            </a:r>
          </a:p>
        </p:txBody>
      </p:sp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234ACA6-AB54-F3D5-7206-BEEFD027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630" y="2673613"/>
            <a:ext cx="5922740" cy="21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BF49-536E-61A8-4926-76445197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340098"/>
            <a:ext cx="7708500" cy="572700"/>
          </a:xfrm>
        </p:spPr>
        <p:txBody>
          <a:bodyPr/>
          <a:lstStyle/>
          <a:p>
            <a:pPr algn="ctr"/>
            <a:r>
              <a:rPr lang="en-US" dirty="0"/>
              <a:t>Example Flan-T5 and Llama-2-Chat Prompts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5D6A7029-3C60-8606-1E7F-6034F5C7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77" y="912798"/>
            <a:ext cx="5948846" cy="39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74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9268-D671-A412-2FC5-B78A7D71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0" y="1770784"/>
            <a:ext cx="2980593" cy="572700"/>
          </a:xfrm>
        </p:spPr>
        <p:txBody>
          <a:bodyPr/>
          <a:lstStyle/>
          <a:p>
            <a:pPr algn="ctr"/>
            <a:r>
              <a:rPr lang="en-US" sz="5400" dirty="0" err="1">
                <a:solidFill>
                  <a:srgbClr val="E49A06"/>
                </a:solidFill>
              </a:rPr>
              <a:t>QLoRA</a:t>
            </a:r>
            <a:endParaRPr lang="en-US" sz="3600" dirty="0">
              <a:solidFill>
                <a:srgbClr val="E49A0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D9E92F-0BC3-9D7B-2F24-8B968CE80112}"/>
              </a:ext>
            </a:extLst>
          </p:cNvPr>
          <p:cNvSpPr txBox="1">
            <a:spLocks/>
          </p:cNvSpPr>
          <p:nvPr/>
        </p:nvSpPr>
        <p:spPr>
          <a:xfrm>
            <a:off x="337038" y="1198084"/>
            <a:ext cx="4868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4400" dirty="0"/>
              <a:t>How was the finetuning completed?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5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9268-D671-A412-2FC5-B78A7D71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QLoRA</a:t>
            </a:r>
            <a:r>
              <a:rPr lang="en-US" dirty="0"/>
              <a:t> (Quantized Low Rank Adaption)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1375D-75A7-6707-ADD4-37A8EDAEA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096" y="1105000"/>
            <a:ext cx="4535833" cy="337907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</a:rPr>
              <a:t>A</a:t>
            </a:r>
            <a:r>
              <a:rPr lang="en-US" b="0" i="0" dirty="0">
                <a:effectLst/>
                <a:latin typeface="Arial" panose="020B0604020202020204" pitchFamily="34" charset="0"/>
              </a:rPr>
              <a:t>llows for the </a:t>
            </a:r>
            <a:r>
              <a:rPr lang="en-US" b="1" i="1" dirty="0">
                <a:effectLst/>
                <a:latin typeface="Arial" panose="020B0604020202020204" pitchFamily="34" charset="0"/>
              </a:rPr>
              <a:t>efficient finetuning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of quantized 4-bit models without performance degradation</a:t>
            </a:r>
          </a:p>
          <a:p>
            <a:pPr>
              <a:spcAft>
                <a:spcPts val="600"/>
              </a:spcAft>
            </a:pPr>
            <a:r>
              <a:rPr lang="en-US" b="0" i="0" dirty="0">
                <a:effectLst/>
                <a:latin typeface="Arial" panose="020B0604020202020204" pitchFamily="34" charset="0"/>
              </a:rPr>
              <a:t>During the training process, larger weight matrices are quantized into low-rank matrices</a:t>
            </a:r>
            <a:r>
              <a:rPr lang="en-US" dirty="0">
                <a:latin typeface="Arial" panose="020B0604020202020204" pitchFamily="34" charset="0"/>
              </a:rPr>
              <a:t>. These are learned </a:t>
            </a:r>
            <a:r>
              <a:rPr lang="en-US" b="0" i="0" dirty="0">
                <a:effectLst/>
                <a:latin typeface="Arial" panose="020B0604020202020204" pitchFamily="34" charset="0"/>
              </a:rPr>
              <a:t>and subsequently applied to the original weight matrices via multiplication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and addition. </a:t>
            </a:r>
            <a:r>
              <a:rPr lang="en-US" b="1" i="0" dirty="0">
                <a:effectLst/>
                <a:latin typeface="Arial" panose="020B0604020202020204" pitchFamily="34" charset="0"/>
              </a:rPr>
              <a:t>The primary model weights are not trained.</a:t>
            </a:r>
          </a:p>
          <a:p>
            <a:pPr>
              <a:spcAft>
                <a:spcPts val="600"/>
              </a:spcAft>
            </a:pPr>
            <a:r>
              <a:rPr lang="en-US" i="0" dirty="0">
                <a:effectLst/>
                <a:latin typeface="Arial" panose="020B0604020202020204" pitchFamily="34" charset="0"/>
              </a:rPr>
              <a:t>Methods exist to merge these low rank matrices with</a:t>
            </a:r>
            <a:r>
              <a:rPr lang="en-US" dirty="0">
                <a:latin typeface="Arial" panose="020B0604020202020204" pitchFamily="34" charset="0"/>
              </a:rPr>
              <a:t> the larger weight matrices</a:t>
            </a:r>
            <a:endParaRPr lang="en-US" i="0" dirty="0">
              <a:effectLst/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</a:rPr>
              <a:t>Using </a:t>
            </a:r>
            <a:r>
              <a:rPr lang="en-US" dirty="0" err="1">
                <a:latin typeface="Arial" panose="020B0604020202020204" pitchFamily="34" charset="0"/>
              </a:rPr>
              <a:t>QLoRA</a:t>
            </a:r>
            <a:r>
              <a:rPr lang="en-US" dirty="0">
                <a:latin typeface="Arial" panose="020B0604020202020204" pitchFamily="34" charset="0"/>
              </a:rPr>
              <a:t>, one can </a:t>
            </a:r>
            <a:r>
              <a:rPr lang="en-US" b="0" dirty="0">
                <a:effectLst/>
                <a:latin typeface="Arial" panose="020B0604020202020204" pitchFamily="34" charset="0"/>
              </a:rPr>
              <a:t>fine-tune a 65B parameter model on a single 48GB GPU, a task which previously required 780 GB of memory</a:t>
            </a:r>
            <a:r>
              <a:rPr lang="en-US" dirty="0">
                <a:latin typeface="Arial" panose="020B0604020202020204" pitchFamily="34" charset="0"/>
              </a:rPr>
              <a:t>.</a:t>
            </a:r>
            <a:endParaRPr lang="en-US" b="1" dirty="0"/>
          </a:p>
        </p:txBody>
      </p:sp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59D9B1A-C414-ADB0-C76E-38D18DB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826" y="2543998"/>
            <a:ext cx="3746078" cy="1654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A5EB5-B628-10FD-80D5-B80EC4545C85}"/>
              </a:ext>
            </a:extLst>
          </p:cNvPr>
          <p:cNvSpPr txBox="1"/>
          <p:nvPr/>
        </p:nvSpPr>
        <p:spPr>
          <a:xfrm>
            <a:off x="4953826" y="1379505"/>
            <a:ext cx="36646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i="1" dirty="0">
                <a:solidFill>
                  <a:srgbClr val="E49A06"/>
                </a:solidFill>
                <a:latin typeface="Arial" panose="020B0604020202020204" pitchFamily="34" charset="0"/>
              </a:rPr>
              <a:t>Using </a:t>
            </a:r>
            <a:r>
              <a:rPr lang="en-US" sz="1600" b="1" i="1" dirty="0" err="1">
                <a:solidFill>
                  <a:srgbClr val="E49A06"/>
                </a:solidFill>
                <a:latin typeface="Arial" panose="020B0604020202020204" pitchFamily="34" charset="0"/>
              </a:rPr>
              <a:t>QLoRA</a:t>
            </a:r>
            <a:r>
              <a:rPr lang="en-US" sz="1600" b="1" i="1" dirty="0">
                <a:solidFill>
                  <a:srgbClr val="E49A06"/>
                </a:solidFill>
                <a:latin typeface="Arial" panose="020B0604020202020204" pitchFamily="34" charset="0"/>
              </a:rPr>
              <a:t> allowed us to train all the Flan-T5-XXL and Llama-2-13B-Chat models on a single Nvidia L40 GPU which has 48GB of memory.</a:t>
            </a:r>
            <a:endParaRPr lang="en-US" sz="1600" b="1" i="1" dirty="0">
              <a:solidFill>
                <a:srgbClr val="E49A0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D2B3D-0492-85CE-6892-98F38A38CD84}"/>
              </a:ext>
            </a:extLst>
          </p:cNvPr>
          <p:cNvSpPr txBox="1"/>
          <p:nvPr/>
        </p:nvSpPr>
        <p:spPr>
          <a:xfrm>
            <a:off x="5392570" y="4253242"/>
            <a:ext cx="2787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rgbClr val="0070C0"/>
                </a:solidFill>
                <a:latin typeface="Arial" panose="020B0604020202020204" pitchFamily="34" charset="0"/>
              </a:rPr>
              <a:t>Flan-T5-XXL: 11.3B parameters</a:t>
            </a:r>
          </a:p>
          <a:p>
            <a:pPr algn="ctr"/>
            <a:r>
              <a:rPr lang="en-US" sz="1200" b="1" i="1" dirty="0">
                <a:solidFill>
                  <a:srgbClr val="0070C0"/>
                </a:solidFill>
                <a:latin typeface="Arial" panose="020B0604020202020204" pitchFamily="34" charset="0"/>
              </a:rPr>
              <a:t>Llama-2-13B-Chat: 13B parameters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23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6" y="2003411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Results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Google Shape;330;p36">
            <a:extLst>
              <a:ext uri="{FF2B5EF4-FFF2-40B4-BE49-F238E27FC236}">
                <a16:creationId xmlns:a16="http://schemas.microsoft.com/office/drawing/2014/main" id="{DB468D00-A2FF-34FA-5DA4-F393BBD1FD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6476" y="2719189"/>
            <a:ext cx="5254663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Which model was more effective at learning the AITA interpersonal conflict resolution task?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How resistive was each model to generating toxic language after finetuning?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Can the models effectively learn the task when finetuned on the smaller, two-thousand sample datasets?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28659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98891" y="2824954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on Reddit AITA Multiclass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84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6B87-D299-46A5-B5E5-564A0565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Multiclass: Flan-T5 XXL</a:t>
            </a:r>
          </a:p>
        </p:txBody>
      </p:sp>
      <p:pic>
        <p:nvPicPr>
          <p:cNvPr id="7" name="Picture 6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2CBD0CC-3DC8-B242-F3B7-4E10E58E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1" y="1652954"/>
            <a:ext cx="7539657" cy="3045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29F5D2-2022-FE2F-4F07-9E5CCED0C02A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35BBE-6401-1FF7-E43D-698CA9A7087D}"/>
              </a:ext>
            </a:extLst>
          </p:cNvPr>
          <p:cNvGrpSpPr/>
          <p:nvPr/>
        </p:nvGrpSpPr>
        <p:grpSpPr>
          <a:xfrm>
            <a:off x="4335849" y="1750278"/>
            <a:ext cx="692818" cy="358499"/>
            <a:chOff x="4304099" y="2721828"/>
            <a:chExt cx="692818" cy="3584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298FB0-1C95-8DEA-2984-78603838E7D7}"/>
                </a:ext>
              </a:extLst>
            </p:cNvPr>
            <p:cNvSpPr txBox="1"/>
            <p:nvPr/>
          </p:nvSpPr>
          <p:spPr>
            <a:xfrm>
              <a:off x="4304099" y="2772550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20.5%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37773B-106A-3F9E-EDAD-FE44B9656CBA}"/>
                </a:ext>
              </a:extLst>
            </p:cNvPr>
            <p:cNvCxnSpPr/>
            <p:nvPr/>
          </p:nvCxnSpPr>
          <p:spPr>
            <a:xfrm flipV="1">
              <a:off x="4304099" y="2721828"/>
              <a:ext cx="0" cy="3278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751243-E7C7-F5CF-79A6-3229BFD50106}"/>
              </a:ext>
            </a:extLst>
          </p:cNvPr>
          <p:cNvSpPr txBox="1"/>
          <p:nvPr/>
        </p:nvSpPr>
        <p:spPr>
          <a:xfrm>
            <a:off x="5337508" y="2011144"/>
            <a:ext cx="177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More toxic generations than top comment references</a:t>
            </a:r>
          </a:p>
        </p:txBody>
      </p:sp>
    </p:spTree>
    <p:extLst>
      <p:ext uri="{BB962C8B-B14F-4D97-AF65-F5344CB8AC3E}">
        <p14:creationId xmlns:p14="http://schemas.microsoft.com/office/powerpoint/2010/main" val="276756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137311E3-2B83-AB22-B9DB-1B75763D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54" y="1452676"/>
            <a:ext cx="6933887" cy="2800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65A29-346E-5482-15F5-8BC29380BBAB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8739080-58CE-DFB3-47E6-7100DECD11A0}"/>
              </a:ext>
            </a:extLst>
          </p:cNvPr>
          <p:cNvCxnSpPr>
            <a:cxnSpLocks/>
          </p:cNvCxnSpPr>
          <p:nvPr/>
        </p:nvCxnSpPr>
        <p:spPr>
          <a:xfrm flipH="1">
            <a:off x="5514108" y="1925782"/>
            <a:ext cx="14824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E7476B1-D990-053D-AE24-8620183A795F}"/>
              </a:ext>
            </a:extLst>
          </p:cNvPr>
          <p:cNvSpPr/>
          <p:nvPr/>
        </p:nvSpPr>
        <p:spPr>
          <a:xfrm>
            <a:off x="5638801" y="1477108"/>
            <a:ext cx="1223818" cy="25130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4507F-B4AB-920B-AA11-203BB65B9A20}"/>
              </a:ext>
            </a:extLst>
          </p:cNvPr>
          <p:cNvSpPr txBox="1"/>
          <p:nvPr/>
        </p:nvSpPr>
        <p:spPr>
          <a:xfrm>
            <a:off x="4972154" y="1191066"/>
            <a:ext cx="2953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Reduced to only selecting NTA/YTA (binary)</a:t>
            </a:r>
          </a:p>
        </p:txBody>
      </p:sp>
    </p:spTree>
    <p:extLst>
      <p:ext uri="{BB962C8B-B14F-4D97-AF65-F5344CB8AC3E}">
        <p14:creationId xmlns:p14="http://schemas.microsoft.com/office/powerpoint/2010/main" val="65942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42243-2855-EE9A-5F5C-852E10B5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Multiclass: Llama-2-13B-Chat</a:t>
            </a:r>
          </a:p>
        </p:txBody>
      </p:sp>
      <p:pic>
        <p:nvPicPr>
          <p:cNvPr id="6" name="Picture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3CA4AFA-0A1E-3EB7-1C5C-98B68DBD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26" y="1652953"/>
            <a:ext cx="7543800" cy="3104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94D15-7393-0389-46E2-C7EAA44DC5A3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00578-53D0-EA29-A211-58F3A79C8E64}"/>
              </a:ext>
            </a:extLst>
          </p:cNvPr>
          <p:cNvGrpSpPr/>
          <p:nvPr/>
        </p:nvGrpSpPr>
        <p:grpSpPr>
          <a:xfrm>
            <a:off x="4262535" y="1546672"/>
            <a:ext cx="692818" cy="358499"/>
            <a:chOff x="4304099" y="2721828"/>
            <a:chExt cx="692818" cy="3584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003221-AD6F-3395-C541-6B202A3403CA}"/>
                </a:ext>
              </a:extLst>
            </p:cNvPr>
            <p:cNvSpPr txBox="1"/>
            <p:nvPr/>
          </p:nvSpPr>
          <p:spPr>
            <a:xfrm>
              <a:off x="4304099" y="2772550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17.8%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5493794-59DE-1850-3FCF-032A34153CF2}"/>
                </a:ext>
              </a:extLst>
            </p:cNvPr>
            <p:cNvCxnSpPr/>
            <p:nvPr/>
          </p:nvCxnSpPr>
          <p:spPr>
            <a:xfrm flipV="1">
              <a:off x="4304099" y="2721828"/>
              <a:ext cx="0" cy="3278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AFF80C-B1BD-EC2A-E44B-67859555E709}"/>
              </a:ext>
            </a:extLst>
          </p:cNvPr>
          <p:cNvSpPr txBox="1"/>
          <p:nvPr/>
        </p:nvSpPr>
        <p:spPr>
          <a:xfrm>
            <a:off x="4918408" y="1925419"/>
            <a:ext cx="173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Consistently below reference top comment toxicity</a:t>
            </a:r>
          </a:p>
        </p:txBody>
      </p:sp>
    </p:spTree>
    <p:extLst>
      <p:ext uri="{BB962C8B-B14F-4D97-AF65-F5344CB8AC3E}">
        <p14:creationId xmlns:p14="http://schemas.microsoft.com/office/powerpoint/2010/main" val="260078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42BE-1B3E-593E-B85B-0A7B26CF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Large Language Model (LLM)?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0D08C-1042-71CF-AA19-4E21BD1A27F6}"/>
              </a:ext>
            </a:extLst>
          </p:cNvPr>
          <p:cNvSpPr txBox="1"/>
          <p:nvPr/>
        </p:nvSpPr>
        <p:spPr>
          <a:xfrm>
            <a:off x="722326" y="1197600"/>
            <a:ext cx="63983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A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rtificial intelligence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(AI) 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systems trained on extensive textual datasets to generate, understand, and interact with human language in a contextually appropriate manner.</a:t>
            </a: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027F8-838A-B652-BF7B-CE8991834AB6}"/>
              </a:ext>
            </a:extLst>
          </p:cNvPr>
          <p:cNvSpPr txBox="1"/>
          <p:nvPr/>
        </p:nvSpPr>
        <p:spPr>
          <a:xfrm>
            <a:off x="722326" y="2080803"/>
            <a:ext cx="5401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But how are LLMs implemented?</a:t>
            </a: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C35A6-7612-444E-A7B7-36423C9C3826}"/>
              </a:ext>
            </a:extLst>
          </p:cNvPr>
          <p:cNvSpPr txBox="1"/>
          <p:nvPr/>
        </p:nvSpPr>
        <p:spPr>
          <a:xfrm>
            <a:off x="1424338" y="2419357"/>
            <a:ext cx="5401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… since 2017, via the transformer architecture!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01008E-2269-4267-792C-C84B7615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16" y="2862323"/>
            <a:ext cx="4845726" cy="19336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A157699-614F-700C-1AB6-7772D23475C7}"/>
              </a:ext>
            </a:extLst>
          </p:cNvPr>
          <p:cNvGrpSpPr/>
          <p:nvPr/>
        </p:nvGrpSpPr>
        <p:grpSpPr>
          <a:xfrm>
            <a:off x="6216226" y="1825918"/>
            <a:ext cx="2451313" cy="2110234"/>
            <a:chOff x="6216226" y="1825918"/>
            <a:chExt cx="2451313" cy="2110234"/>
          </a:xfrm>
        </p:grpSpPr>
        <p:pic>
          <p:nvPicPr>
            <p:cNvPr id="1026" name="Picture 2" descr="Nlp Icon Natural Language Processing Icon Stock Illustration 2232411719 |  Shutterstock">
              <a:extLst>
                <a:ext uri="{FF2B5EF4-FFF2-40B4-BE49-F238E27FC236}">
                  <a16:creationId xmlns:a16="http://schemas.microsoft.com/office/drawing/2014/main" id="{92907C8C-9F54-1485-C261-B6D5A26D7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3101" r="92171">
                          <a14:foregroundMark x1="16667" y1="69313" x2="16667" y2="69313"/>
                          <a14:foregroundMark x1="15194" y1="70125" x2="14729" y2="56125"/>
                          <a14:foregroundMark x1="14729" y1="56125" x2="19225" y2="41000"/>
                          <a14:foregroundMark x1="19225" y1="41000" x2="38140" y2="31313"/>
                          <a14:foregroundMark x1="59225" y1="29688" x2="79690" y2="41313"/>
                          <a14:foregroundMark x1="79690" y1="41313" x2="80930" y2="67250"/>
                          <a14:foregroundMark x1="84341" y1="32688" x2="62946" y2="24875"/>
                          <a14:foregroundMark x1="64496" y1="22438" x2="74186" y2="24375"/>
                          <a14:foregroundMark x1="8062" y1="33938" x2="26047" y2="24563"/>
                          <a14:foregroundMark x1="26047" y1="24563" x2="59535" y2="18750"/>
                          <a14:foregroundMark x1="3101" y1="37750" x2="7364" y2="37250"/>
                          <a14:foregroundMark x1="90620" y1="35750" x2="92171" y2="35875"/>
                          <a14:foregroundMark x1="67907" y1="31750" x2="72791" y2="33000"/>
                          <a14:foregroundMark x1="78450" y1="68063" x2="79767" y2="63813"/>
                          <a14:foregroundMark x1="78217" y1="65063" x2="78915" y2="63250"/>
                          <a14:foregroundMark x1="77597" y1="64625" x2="78450" y2="63250"/>
                          <a14:foregroundMark x1="48992" y1="85438" x2="48992" y2="85438"/>
                          <a14:foregroundMark x1="43023" y1="86000" x2="52713" y2="85625"/>
                          <a14:foregroundMark x1="48527" y1="75188" x2="49845" y2="59125"/>
                          <a14:foregroundMark x1="35271" y1="56000" x2="42713" y2="70688"/>
                          <a14:foregroundMark x1="42713" y1="70688" x2="59147" y2="66063"/>
                          <a14:foregroundMark x1="59147" y1="66063" x2="62093" y2="51125"/>
                          <a14:foregroundMark x1="62093" y1="51125" x2="40465" y2="47313"/>
                          <a14:foregroundMark x1="40465" y1="47313" x2="32868" y2="58750"/>
                          <a14:foregroundMark x1="49845" y1="54375" x2="53798" y2="45313"/>
                          <a14:foregroundMark x1="47287" y1="50500" x2="53411" y2="51875"/>
                          <a14:foregroundMark x1="47287" y1="52688" x2="54806" y2="53125"/>
                          <a14:foregroundMark x1="15659" y1="73125" x2="12481" y2="63813"/>
                          <a14:foregroundMark x1="12248" y1="63250" x2="10620" y2="52688"/>
                          <a14:foregroundMark x1="76202" y1="70250" x2="84729" y2="56188"/>
                          <a14:foregroundMark x1="84729" y1="56188" x2="84729" y2="48313"/>
                          <a14:foregroundMark x1="24341" y1="32688" x2="41085" y2="28938"/>
                          <a14:foregroundMark x1="41085" y1="28938" x2="41860" y2="30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277" y="1825918"/>
              <a:ext cx="1701213" cy="2110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873538-746B-69D2-2863-EF5BE22024D0}"/>
                </a:ext>
              </a:extLst>
            </p:cNvPr>
            <p:cNvSpPr txBox="1"/>
            <p:nvPr/>
          </p:nvSpPr>
          <p:spPr>
            <a:xfrm>
              <a:off x="6216226" y="1845243"/>
              <a:ext cx="24513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/>
                <a:t>Natural Language Processing (NLP)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62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8BA45AA9-43B4-FD8A-57BB-A4D3BD42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32041"/>
            <a:ext cx="7543800" cy="329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41004-EDBA-32DE-2D44-AB48F829FDE2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71478F-A140-AA81-E010-56A22130A4F9}"/>
              </a:ext>
            </a:extLst>
          </p:cNvPr>
          <p:cNvCxnSpPr>
            <a:cxnSpLocks/>
          </p:cNvCxnSpPr>
          <p:nvPr/>
        </p:nvCxnSpPr>
        <p:spPr>
          <a:xfrm flipH="1">
            <a:off x="5370945" y="1925782"/>
            <a:ext cx="17410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E5CD5E-DA64-A6DA-A8BC-DA5281056C6E}"/>
              </a:ext>
            </a:extLst>
          </p:cNvPr>
          <p:cNvSpPr/>
          <p:nvPr/>
        </p:nvSpPr>
        <p:spPr>
          <a:xfrm>
            <a:off x="5574144" y="1477108"/>
            <a:ext cx="1343891" cy="28186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34871-6C0C-9A0A-74A3-98A55F8795B8}"/>
              </a:ext>
            </a:extLst>
          </p:cNvPr>
          <p:cNvSpPr txBox="1"/>
          <p:nvPr/>
        </p:nvSpPr>
        <p:spPr>
          <a:xfrm>
            <a:off x="4703149" y="1183702"/>
            <a:ext cx="3711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Major, but not absolute, shift to NTA or YTA</a:t>
            </a:r>
          </a:p>
        </p:txBody>
      </p:sp>
    </p:spTree>
    <p:extLst>
      <p:ext uri="{BB962C8B-B14F-4D97-AF65-F5344CB8AC3E}">
        <p14:creationId xmlns:p14="http://schemas.microsoft.com/office/powerpoint/2010/main" val="4381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D613-0250-1FD4-F83B-9EC04415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Multiclass </a:t>
            </a:r>
            <a:br>
              <a:rPr lang="en-US" dirty="0"/>
            </a:br>
            <a:r>
              <a:rPr lang="en-US" dirty="0"/>
              <a:t>Performance Comparison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FDEE88B-2A9A-A15D-2D8F-965D1B17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68850"/>
            <a:ext cx="7772400" cy="1328715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EC2D0F7-475D-DB28-B0BA-81C8AE71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26" y="3208215"/>
            <a:ext cx="7772400" cy="1328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19B7BA-CE29-3BD3-0E46-1F5B8F217578}"/>
              </a:ext>
            </a:extLst>
          </p:cNvPr>
          <p:cNvSpPr txBox="1"/>
          <p:nvPr/>
        </p:nvSpPr>
        <p:spPr>
          <a:xfrm>
            <a:off x="4008842" y="143106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D7786-9482-1A74-8D21-F383C787AD8D}"/>
              </a:ext>
            </a:extLst>
          </p:cNvPr>
          <p:cNvSpPr txBox="1"/>
          <p:nvPr/>
        </p:nvSpPr>
        <p:spPr>
          <a:xfrm>
            <a:off x="3769994" y="305432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Llama-2-13B-Chat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3247E9-FCA6-B07B-66F6-6BA85604B50E}"/>
              </a:ext>
            </a:extLst>
          </p:cNvPr>
          <p:cNvSpPr/>
          <p:nvPr/>
        </p:nvSpPr>
        <p:spPr>
          <a:xfrm>
            <a:off x="2766291" y="3872572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2909C-33BF-D783-A269-2441DE7CB59D}"/>
              </a:ext>
            </a:extLst>
          </p:cNvPr>
          <p:cNvSpPr/>
          <p:nvPr/>
        </p:nvSpPr>
        <p:spPr>
          <a:xfrm>
            <a:off x="3702376" y="2571750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3D6F1-9899-888B-6860-F62C2A8E3EF1}"/>
              </a:ext>
            </a:extLst>
          </p:cNvPr>
          <p:cNvSpPr/>
          <p:nvPr/>
        </p:nvSpPr>
        <p:spPr>
          <a:xfrm>
            <a:off x="1825118" y="2571750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4AEFF8-9611-9FF2-F317-F80A5BFF2A2C}"/>
              </a:ext>
            </a:extLst>
          </p:cNvPr>
          <p:cNvSpPr/>
          <p:nvPr/>
        </p:nvSpPr>
        <p:spPr>
          <a:xfrm>
            <a:off x="4641437" y="2571750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9AEC9-A3E2-F00C-0484-12E580285298}"/>
              </a:ext>
            </a:extLst>
          </p:cNvPr>
          <p:cNvSpPr/>
          <p:nvPr/>
        </p:nvSpPr>
        <p:spPr>
          <a:xfrm>
            <a:off x="5590440" y="2561222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89BC3-277B-EE4F-A19E-EE0760DE1895}"/>
              </a:ext>
            </a:extLst>
          </p:cNvPr>
          <p:cNvSpPr/>
          <p:nvPr/>
        </p:nvSpPr>
        <p:spPr>
          <a:xfrm>
            <a:off x="6518695" y="2571750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FCB0C-9F0E-B3B5-51AE-D489FDAE26A3}"/>
              </a:ext>
            </a:extLst>
          </p:cNvPr>
          <p:cNvSpPr/>
          <p:nvPr/>
        </p:nvSpPr>
        <p:spPr>
          <a:xfrm>
            <a:off x="7488447" y="2562133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DB4AF-975A-3A1C-2B11-F94CD938E60E}"/>
              </a:ext>
            </a:extLst>
          </p:cNvPr>
          <p:cNvSpPr txBox="1"/>
          <p:nvPr/>
        </p:nvSpPr>
        <p:spPr>
          <a:xfrm>
            <a:off x="5237063" y="327865"/>
            <a:ext cx="35329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Reddit AITA Multiclass Reference Top Comment Toxicity Rate: </a:t>
            </a:r>
            <a:r>
              <a:rPr lang="en-US" dirty="0">
                <a:solidFill>
                  <a:srgbClr val="FF0000"/>
                </a:solidFill>
              </a:rPr>
              <a:t>0.224</a:t>
            </a:r>
          </a:p>
          <a:p>
            <a:pPr algn="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Finetuned Flan-T5 XXL is </a:t>
            </a:r>
            <a:r>
              <a:rPr lang="en-US" sz="1200" dirty="0">
                <a:solidFill>
                  <a:srgbClr val="FF0000"/>
                </a:solidFill>
              </a:rPr>
              <a:t>above</a:t>
            </a:r>
            <a:r>
              <a:rPr lang="en-US" sz="1200" dirty="0">
                <a:solidFill>
                  <a:schemeClr val="tx1"/>
                </a:solidFill>
              </a:rPr>
              <a:t> this.</a:t>
            </a:r>
          </a:p>
          <a:p>
            <a:pPr algn="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Finetuned Llama-2-13B-chat is </a:t>
            </a:r>
            <a:r>
              <a:rPr lang="en-US" sz="1200" dirty="0">
                <a:solidFill>
                  <a:srgbClr val="FF0000"/>
                </a:solidFill>
              </a:rPr>
              <a:t>below</a:t>
            </a:r>
            <a:r>
              <a:rPr lang="en-US" sz="1200" dirty="0">
                <a:solidFill>
                  <a:schemeClr val="tx1"/>
                </a:solidFill>
              </a:rPr>
              <a:t> this.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62BA62-0580-ED48-2ED4-8EAE153A1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75" y="1341548"/>
            <a:ext cx="2835925" cy="451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F38A52-E81E-A5A5-B022-961478348C71}"/>
              </a:ext>
            </a:extLst>
          </p:cNvPr>
          <p:cNvSpPr txBox="1"/>
          <p:nvPr/>
        </p:nvSpPr>
        <p:spPr>
          <a:xfrm>
            <a:off x="8345881" y="15189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75106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98890" y="2824954"/>
            <a:ext cx="584374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on Reddit AITA Multiclass Top 2K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280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6B87-D299-46A5-B5E5-564A0565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31" y="264991"/>
            <a:ext cx="4297349" cy="572700"/>
          </a:xfrm>
        </p:spPr>
        <p:txBody>
          <a:bodyPr/>
          <a:lstStyle/>
          <a:p>
            <a:r>
              <a:rPr lang="en-US" dirty="0"/>
              <a:t>Reddit AITA Multiclass Top 2K: Flan-T5 XXL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9F5D2-2022-FE2F-4F07-9E5CCED0C02A}"/>
              </a:ext>
            </a:extLst>
          </p:cNvPr>
          <p:cNvSpPr txBox="1"/>
          <p:nvPr/>
        </p:nvSpPr>
        <p:spPr>
          <a:xfrm>
            <a:off x="2748805" y="1227129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4" name="Picture 3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D71D27A6-9C92-C3BA-8B94-00A60BC0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09" y="1597394"/>
            <a:ext cx="7561981" cy="31930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8C15B54-5352-37A3-1BDB-F336570F2DE0}"/>
              </a:ext>
            </a:extLst>
          </p:cNvPr>
          <p:cNvGrpSpPr/>
          <p:nvPr/>
        </p:nvGrpSpPr>
        <p:grpSpPr>
          <a:xfrm>
            <a:off x="4438747" y="1581613"/>
            <a:ext cx="657552" cy="292388"/>
            <a:chOff x="4304099" y="2772550"/>
            <a:chExt cx="657552" cy="2923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41099C-4506-EEC6-4674-C31780F67F66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17.8%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DB4CF8C-DE0D-07CB-7C25-7A8BA5A2C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5F2F7F-A228-BC93-01AD-0B9B859B7F54}"/>
              </a:ext>
            </a:extLst>
          </p:cNvPr>
          <p:cNvSpPr txBox="1"/>
          <p:nvPr/>
        </p:nvSpPr>
        <p:spPr>
          <a:xfrm>
            <a:off x="5013336" y="1782544"/>
            <a:ext cx="177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More toxic generations than top comment references</a:t>
            </a:r>
          </a:p>
        </p:txBody>
      </p:sp>
    </p:spTree>
    <p:extLst>
      <p:ext uri="{BB962C8B-B14F-4D97-AF65-F5344CB8AC3E}">
        <p14:creationId xmlns:p14="http://schemas.microsoft.com/office/powerpoint/2010/main" val="367172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65A29-346E-5482-15F5-8BC29380BBAB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3" name="Picture 2" descr="A comparison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92F29771-0900-01A2-F295-963C4C6D7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293447"/>
            <a:ext cx="7772400" cy="3353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0CB9E0-6C4D-D9B2-0329-E90EC9B22792}"/>
              </a:ext>
            </a:extLst>
          </p:cNvPr>
          <p:cNvSpPr/>
          <p:nvPr/>
        </p:nvSpPr>
        <p:spPr>
          <a:xfrm>
            <a:off x="5486401" y="1231327"/>
            <a:ext cx="633412" cy="300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41CF8E-C2EA-35F8-8B82-03511D332FEC}"/>
              </a:ext>
            </a:extLst>
          </p:cNvPr>
          <p:cNvSpPr/>
          <p:nvPr/>
        </p:nvSpPr>
        <p:spPr>
          <a:xfrm>
            <a:off x="6619876" y="1245822"/>
            <a:ext cx="633412" cy="29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A16A7D-A7DD-771C-8AFE-EED9C8A85084}"/>
              </a:ext>
            </a:extLst>
          </p:cNvPr>
          <p:cNvCxnSpPr/>
          <p:nvPr/>
        </p:nvCxnSpPr>
        <p:spPr>
          <a:xfrm>
            <a:off x="5191126" y="1334149"/>
            <a:ext cx="40005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A1E1DE-D732-38F5-13D9-8951CBF3D0AB}"/>
              </a:ext>
            </a:extLst>
          </p:cNvPr>
          <p:cNvCxnSpPr>
            <a:cxnSpLocks/>
          </p:cNvCxnSpPr>
          <p:nvPr/>
        </p:nvCxnSpPr>
        <p:spPr>
          <a:xfrm flipH="1">
            <a:off x="7115176" y="1317908"/>
            <a:ext cx="41909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7AD45E-80AE-662D-5545-40E3DA3E9714}"/>
              </a:ext>
            </a:extLst>
          </p:cNvPr>
          <p:cNvSpPr txBox="1"/>
          <p:nvPr/>
        </p:nvSpPr>
        <p:spPr>
          <a:xfrm>
            <a:off x="6311431" y="359388"/>
            <a:ext cx="2523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Model learned to select NAH and INFO heavily, but not accurately</a:t>
            </a:r>
          </a:p>
        </p:txBody>
      </p:sp>
    </p:spTree>
    <p:extLst>
      <p:ext uri="{BB962C8B-B14F-4D97-AF65-F5344CB8AC3E}">
        <p14:creationId xmlns:p14="http://schemas.microsoft.com/office/powerpoint/2010/main" val="15612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42243-2855-EE9A-5F5C-852E10B5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54" y="476289"/>
            <a:ext cx="8632689" cy="572700"/>
          </a:xfrm>
        </p:spPr>
        <p:txBody>
          <a:bodyPr/>
          <a:lstStyle/>
          <a:p>
            <a:r>
              <a:rPr lang="en-US" dirty="0"/>
              <a:t>Reddit AITA Multiclass Top 2K: Llama-2-13B-Chat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94D15-7393-0389-46E2-C7EAA44DC5A3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0823EC66-C804-B4E5-A7BC-FF8C1AC4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35" y="1621689"/>
            <a:ext cx="7394329" cy="3189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945D7-515A-E29E-6518-268A4B1C29D5}"/>
              </a:ext>
            </a:extLst>
          </p:cNvPr>
          <p:cNvSpPr txBox="1"/>
          <p:nvPr/>
        </p:nvSpPr>
        <p:spPr>
          <a:xfrm>
            <a:off x="4956508" y="1912719"/>
            <a:ext cx="203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Overall, less toxic generations than 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0991F-B1B9-A1EA-3714-E608248968DD}"/>
              </a:ext>
            </a:extLst>
          </p:cNvPr>
          <p:cNvSpPr/>
          <p:nvPr/>
        </p:nvSpPr>
        <p:spPr>
          <a:xfrm>
            <a:off x="7683500" y="1701800"/>
            <a:ext cx="323850" cy="1104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DD94E-801F-23DE-07AA-53C44BA2FE6F}"/>
              </a:ext>
            </a:extLst>
          </p:cNvPr>
          <p:cNvSpPr txBox="1"/>
          <p:nvPr/>
        </p:nvSpPr>
        <p:spPr>
          <a:xfrm>
            <a:off x="6267451" y="1169418"/>
            <a:ext cx="267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However, does exceed in number of highly confident toxic generations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8FEFE-295D-75E1-108B-47E44EE51111}"/>
              </a:ext>
            </a:extLst>
          </p:cNvPr>
          <p:cNvGrpSpPr/>
          <p:nvPr/>
        </p:nvGrpSpPr>
        <p:grpSpPr>
          <a:xfrm>
            <a:off x="4362547" y="1577184"/>
            <a:ext cx="657552" cy="292388"/>
            <a:chOff x="4304099" y="2772550"/>
            <a:chExt cx="657552" cy="2923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715210-5423-82FC-F053-B4C58A008F8C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11.3%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E20C1-20A7-83BB-D33E-5A0D60B63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04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A41004-EDBA-32DE-2D44-AB48F829FDE2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3" name="Picture 2" descr="A blue squares with numbers and a few squares&#10;&#10;Description automatically generated with medium confidence">
            <a:extLst>
              <a:ext uri="{FF2B5EF4-FFF2-40B4-BE49-F238E27FC236}">
                <a16:creationId xmlns:a16="http://schemas.microsoft.com/office/drawing/2014/main" id="{C185FF75-3C9A-1EDD-A9E4-4260E379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293446"/>
            <a:ext cx="7772400" cy="3353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08BB7B-EEDC-DCDD-5116-2B9066760BEB}"/>
              </a:ext>
            </a:extLst>
          </p:cNvPr>
          <p:cNvSpPr txBox="1"/>
          <p:nvPr/>
        </p:nvSpPr>
        <p:spPr>
          <a:xfrm>
            <a:off x="7029449" y="446760"/>
            <a:ext cx="1758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Classifications are scattered with no clear pattern</a:t>
            </a:r>
          </a:p>
        </p:txBody>
      </p:sp>
    </p:spTree>
    <p:extLst>
      <p:ext uri="{BB962C8B-B14F-4D97-AF65-F5344CB8AC3E}">
        <p14:creationId xmlns:p14="http://schemas.microsoft.com/office/powerpoint/2010/main" val="25215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D613-0250-1FD4-F83B-9EC04415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Multiclass Top 2K</a:t>
            </a:r>
            <a:br>
              <a:rPr lang="en-US" dirty="0"/>
            </a:br>
            <a:r>
              <a:rPr lang="en-US" dirty="0"/>
              <a:t>Performance Comparison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B7BA-CE29-3BD3-0E46-1F5B8F217578}"/>
              </a:ext>
            </a:extLst>
          </p:cNvPr>
          <p:cNvSpPr txBox="1"/>
          <p:nvPr/>
        </p:nvSpPr>
        <p:spPr>
          <a:xfrm>
            <a:off x="4008842" y="143106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D7786-9482-1A74-8D21-F383C787AD8D}"/>
              </a:ext>
            </a:extLst>
          </p:cNvPr>
          <p:cNvSpPr txBox="1"/>
          <p:nvPr/>
        </p:nvSpPr>
        <p:spPr>
          <a:xfrm>
            <a:off x="3769994" y="305432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Llama-2-13B-Chat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D671A69-099E-7CD8-5F7D-C9B0C943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3" y="3362103"/>
            <a:ext cx="7772400" cy="1275713"/>
          </a:xfrm>
          <a:prstGeom prst="rect">
            <a:avLst/>
          </a:prstGeom>
        </p:spPr>
      </p:pic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169E237-EF02-6A34-71AC-76521697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0" y="1695351"/>
            <a:ext cx="7772400" cy="1275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AFBC35-CE9F-C98E-3859-BBDE0A3CCC56}"/>
              </a:ext>
            </a:extLst>
          </p:cNvPr>
          <p:cNvSpPr/>
          <p:nvPr/>
        </p:nvSpPr>
        <p:spPr>
          <a:xfrm>
            <a:off x="1793368" y="3949701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CDD270-C528-0C43-9FFC-560EC0E433C8}"/>
              </a:ext>
            </a:extLst>
          </p:cNvPr>
          <p:cNvSpPr/>
          <p:nvPr/>
        </p:nvSpPr>
        <p:spPr>
          <a:xfrm>
            <a:off x="2739518" y="3949701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12268B-E985-15A3-ACAB-8445B8E8F7D0}"/>
              </a:ext>
            </a:extLst>
          </p:cNvPr>
          <p:cNvSpPr/>
          <p:nvPr/>
        </p:nvSpPr>
        <p:spPr>
          <a:xfrm>
            <a:off x="3711068" y="2622170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A51203-03A0-3B5A-CAF3-C041C06B9B85}"/>
              </a:ext>
            </a:extLst>
          </p:cNvPr>
          <p:cNvSpPr/>
          <p:nvPr/>
        </p:nvSpPr>
        <p:spPr>
          <a:xfrm>
            <a:off x="4622952" y="4279520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9B3F9C-CE3D-F751-5042-4F743CF06854}"/>
              </a:ext>
            </a:extLst>
          </p:cNvPr>
          <p:cNvSpPr/>
          <p:nvPr/>
        </p:nvSpPr>
        <p:spPr>
          <a:xfrm>
            <a:off x="5607202" y="2311400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1233D-C523-3CF7-BDE9-53121FC8AF33}"/>
              </a:ext>
            </a:extLst>
          </p:cNvPr>
          <p:cNvSpPr/>
          <p:nvPr/>
        </p:nvSpPr>
        <p:spPr>
          <a:xfrm>
            <a:off x="6540077" y="4279520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DB9D6-0471-DE69-28E9-1F703B7ADC5E}"/>
              </a:ext>
            </a:extLst>
          </p:cNvPr>
          <p:cNvSpPr/>
          <p:nvPr/>
        </p:nvSpPr>
        <p:spPr>
          <a:xfrm>
            <a:off x="7505277" y="2317225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1A418-DB8D-FE04-28BA-F714433C464A}"/>
              </a:ext>
            </a:extLst>
          </p:cNvPr>
          <p:cNvSpPr txBox="1"/>
          <p:nvPr/>
        </p:nvSpPr>
        <p:spPr>
          <a:xfrm>
            <a:off x="6248400" y="952422"/>
            <a:ext cx="2244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 clear signs of improvement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at expense of learning toxic language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89D88-94FC-8D12-2BB6-1537564A4C5B}"/>
              </a:ext>
            </a:extLst>
          </p:cNvPr>
          <p:cNvSpPr txBox="1"/>
          <p:nvPr/>
        </p:nvSpPr>
        <p:spPr>
          <a:xfrm>
            <a:off x="6017629" y="411112"/>
            <a:ext cx="247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Reference Top Comment Toxicity Rate: </a:t>
            </a:r>
            <a:r>
              <a:rPr lang="en-US" dirty="0">
                <a:solidFill>
                  <a:srgbClr val="FF0000"/>
                </a:solidFill>
              </a:rPr>
              <a:t>0.178</a:t>
            </a:r>
          </a:p>
        </p:txBody>
      </p:sp>
    </p:spTree>
    <p:extLst>
      <p:ext uri="{BB962C8B-B14F-4D97-AF65-F5344CB8AC3E}">
        <p14:creationId xmlns:p14="http://schemas.microsoft.com/office/powerpoint/2010/main" val="33652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6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98891" y="2824954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on Reddit AITA Binary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285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6B87-D299-46A5-B5E5-564A0565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Binary: Flan-T5 XXL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9F5D2-2022-FE2F-4F07-9E5CCED0C02A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4" name="Picture 3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020D614-8B99-87B2-8DB6-227D8A3E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52953"/>
            <a:ext cx="7772400" cy="31420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F3F3817-021B-C3A1-A91A-22F7C5C5DD2A}"/>
              </a:ext>
            </a:extLst>
          </p:cNvPr>
          <p:cNvGrpSpPr/>
          <p:nvPr/>
        </p:nvGrpSpPr>
        <p:grpSpPr>
          <a:xfrm>
            <a:off x="4400647" y="1535394"/>
            <a:ext cx="657552" cy="292388"/>
            <a:chOff x="4304099" y="2772550"/>
            <a:chExt cx="657552" cy="292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C03CD1-F5BA-1D49-08F3-718C198650BB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23.5%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1B1F7F-20E1-4F47-9025-B08FCD2C1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91E22C-49DC-33DC-67AE-BC89C4003E00}"/>
              </a:ext>
            </a:extLst>
          </p:cNvPr>
          <p:cNvSpPr txBox="1"/>
          <p:nvPr/>
        </p:nvSpPr>
        <p:spPr>
          <a:xfrm>
            <a:off x="5121286" y="1827782"/>
            <a:ext cx="177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More toxic generations than top comment references</a:t>
            </a:r>
          </a:p>
        </p:txBody>
      </p:sp>
    </p:spTree>
    <p:extLst>
      <p:ext uri="{BB962C8B-B14F-4D97-AF65-F5344CB8AC3E}">
        <p14:creationId xmlns:p14="http://schemas.microsoft.com/office/powerpoint/2010/main" val="23980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8077-52DB-D916-07AB-C8B6519B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The Key to The Transformer</a:t>
            </a:r>
          </a:p>
        </p:txBody>
      </p:sp>
      <p:pic>
        <p:nvPicPr>
          <p:cNvPr id="3074" name="Picture 2" descr="Comparing different Sequence models: RNN, LSTM, GRU, and Transformers">
            <a:extLst>
              <a:ext uri="{FF2B5EF4-FFF2-40B4-BE49-F238E27FC236}">
                <a16:creationId xmlns:a16="http://schemas.microsoft.com/office/drawing/2014/main" id="{1298667E-FE32-91D5-59BD-5B0B54A3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42" y="3028324"/>
            <a:ext cx="4362856" cy="176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40B08-08E0-E05D-F12E-6486C56681D8}"/>
              </a:ext>
            </a:extLst>
          </p:cNvPr>
          <p:cNvSpPr txBox="1"/>
          <p:nvPr/>
        </p:nvSpPr>
        <p:spPr>
          <a:xfrm>
            <a:off x="420721" y="1104090"/>
            <a:ext cx="8266079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32004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Previously SOTA model for natural language processing (NLP) was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Recurrent Neural Networks (RNNs) 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which learned relationships between elements in a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sequential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 manner.</a:t>
            </a:r>
            <a:endParaRPr lang="en-US" sz="1200" dirty="0">
              <a:ea typeface="Hanken Grotesk" panose="020B0604020202020204" charset="0"/>
            </a:endParaRPr>
          </a:p>
          <a:p>
            <a:pPr marL="457200" lvl="2" indent="-32004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RNNs are </a:t>
            </a:r>
            <a:r>
              <a:rPr lang="en-US" sz="1200" dirty="0">
                <a:solidFill>
                  <a:srgbClr val="191919"/>
                </a:solidFill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l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imited in learning complex relationship in larger texts due to the vanishing gradient problem.</a:t>
            </a:r>
            <a:endParaRPr lang="en-US" sz="1050" dirty="0">
              <a:ea typeface="Hanken Grotesk" panose="020B0604020202020204" charset="0"/>
            </a:endParaRPr>
          </a:p>
          <a:p>
            <a:pPr marL="457200" lvl="2" indent="-32004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The 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attention mechanism in transformer models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 allows it to selectively focus on different parts of the input sequence when generating each output, enabling it to capture long-range dependencies and relationships in 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parallel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. </a:t>
            </a:r>
            <a:endParaRPr lang="en-US" sz="1050" dirty="0">
              <a:ea typeface="Hanken Grotesk" panose="020B0604020202020204" charset="0"/>
            </a:endParaRPr>
          </a:p>
          <a:p>
            <a:pPr marL="457200" lvl="2" indent="-3200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By attending to all positions in parallel, transformers directly learn relationships between any pair of tokens (pieces of text), 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regardless of their sequential distance</a:t>
            </a:r>
          </a:p>
          <a:p>
            <a:pPr marL="457200" lvl="2" indent="-320040">
              <a:lnSpc>
                <a:spcPct val="115000"/>
              </a:lnSpc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endParaRPr lang="en-US" sz="1000" dirty="0">
              <a:solidFill>
                <a:schemeClr val="tx1"/>
              </a:solidFill>
              <a:effectLst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10463-F7F1-AB0C-8D2B-4C543F55061A}"/>
              </a:ext>
            </a:extLst>
          </p:cNvPr>
          <p:cNvSpPr txBox="1"/>
          <p:nvPr/>
        </p:nvSpPr>
        <p:spPr>
          <a:xfrm>
            <a:off x="3338399" y="4544667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The Evolution of LLM Architectures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4A6D63-8F5E-211F-4FD3-74AB8B3AE6AD}"/>
              </a:ext>
            </a:extLst>
          </p:cNvPr>
          <p:cNvCxnSpPr>
            <a:cxnSpLocks/>
          </p:cNvCxnSpPr>
          <p:nvPr/>
        </p:nvCxnSpPr>
        <p:spPr>
          <a:xfrm>
            <a:off x="3145371" y="3157048"/>
            <a:ext cx="3860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679646-0E94-6CDA-B70F-96BC3ACF685A}"/>
              </a:ext>
            </a:extLst>
          </p:cNvPr>
          <p:cNvCxnSpPr>
            <a:cxnSpLocks/>
          </p:cNvCxnSpPr>
          <p:nvPr/>
        </p:nvCxnSpPr>
        <p:spPr>
          <a:xfrm>
            <a:off x="4335198" y="3154228"/>
            <a:ext cx="3860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7133AD-17EB-95E5-A7D8-EE7E0D69572E}"/>
              </a:ext>
            </a:extLst>
          </p:cNvPr>
          <p:cNvCxnSpPr>
            <a:cxnSpLocks/>
          </p:cNvCxnSpPr>
          <p:nvPr/>
        </p:nvCxnSpPr>
        <p:spPr>
          <a:xfrm>
            <a:off x="5306449" y="3146967"/>
            <a:ext cx="3307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F13622-A7EB-AA74-02FC-2184FFAA6723}"/>
              </a:ext>
            </a:extLst>
          </p:cNvPr>
          <p:cNvSpPr txBox="1"/>
          <p:nvPr/>
        </p:nvSpPr>
        <p:spPr>
          <a:xfrm>
            <a:off x="6594948" y="448311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5627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65A29-346E-5482-15F5-8BC29380BBAB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3" name="Picture 2" descr="A comparison of blue squares&#10;&#10;Description automatically generated">
            <a:extLst>
              <a:ext uri="{FF2B5EF4-FFF2-40B4-BE49-F238E27FC236}">
                <a16:creationId xmlns:a16="http://schemas.microsoft.com/office/drawing/2014/main" id="{4EF5F95C-E8B6-B728-A11C-4814116D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418981"/>
            <a:ext cx="7772400" cy="31420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33140C-900D-25C9-0E19-2047A0CA6858}"/>
              </a:ext>
            </a:extLst>
          </p:cNvPr>
          <p:cNvCxnSpPr/>
          <p:nvPr/>
        </p:nvCxnSpPr>
        <p:spPr>
          <a:xfrm flipH="1">
            <a:off x="5899150" y="2209800"/>
            <a:ext cx="7493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C3E063-66BB-375B-67AA-6A075DC56691}"/>
              </a:ext>
            </a:extLst>
          </p:cNvPr>
          <p:cNvSpPr txBox="1"/>
          <p:nvPr/>
        </p:nvSpPr>
        <p:spPr>
          <a:xfrm>
            <a:off x="6273800" y="249302"/>
            <a:ext cx="2641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solidFill>
                  <a:srgbClr val="FF0000"/>
                </a:solidFill>
              </a:rPr>
              <a:t>Majority of improvement came from learning to correctly identify NTA conflicts instead of misclassifying them as YTA</a:t>
            </a:r>
          </a:p>
        </p:txBody>
      </p:sp>
    </p:spTree>
    <p:extLst>
      <p:ext uri="{BB962C8B-B14F-4D97-AF65-F5344CB8AC3E}">
        <p14:creationId xmlns:p14="http://schemas.microsoft.com/office/powerpoint/2010/main" val="172408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42243-2855-EE9A-5F5C-852E10B5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Binary: Llama-2-13B-Chat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94D15-7393-0389-46E2-C7EAA44DC5A3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2A82333-3C30-D9FE-BCD3-68C4DC55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35394"/>
            <a:ext cx="7772400" cy="31420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E212A61-4F5A-8B48-A4AC-EE64B2196B63}"/>
              </a:ext>
            </a:extLst>
          </p:cNvPr>
          <p:cNvGrpSpPr/>
          <p:nvPr/>
        </p:nvGrpSpPr>
        <p:grpSpPr>
          <a:xfrm>
            <a:off x="4400647" y="1535394"/>
            <a:ext cx="657552" cy="292388"/>
            <a:chOff x="4304099" y="2772550"/>
            <a:chExt cx="657552" cy="292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77B4AD-FFC0-554D-043F-42223A7FAC3F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15.6%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2D74EC-1E94-C96A-817F-30EF65623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90519A-686D-9C65-8D21-0270EE785C52}"/>
              </a:ext>
            </a:extLst>
          </p:cNvPr>
          <p:cNvSpPr txBox="1"/>
          <p:nvPr/>
        </p:nvSpPr>
        <p:spPr>
          <a:xfrm>
            <a:off x="5058199" y="1652953"/>
            <a:ext cx="173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Consistently below reference top comment toxicity</a:t>
            </a:r>
          </a:p>
        </p:txBody>
      </p:sp>
    </p:spTree>
    <p:extLst>
      <p:ext uri="{BB962C8B-B14F-4D97-AF65-F5344CB8AC3E}">
        <p14:creationId xmlns:p14="http://schemas.microsoft.com/office/powerpoint/2010/main" val="38720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A41004-EDBA-32DE-2D44-AB48F829FDE2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3" name="Picture 2" descr="A comparison of blue squares&#10;&#10;Description automatically generated">
            <a:extLst>
              <a:ext uri="{FF2B5EF4-FFF2-40B4-BE49-F238E27FC236}">
                <a16:creationId xmlns:a16="http://schemas.microsoft.com/office/drawing/2014/main" id="{363B81B7-1656-F0CE-9E31-4D72C4CD6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348642"/>
            <a:ext cx="7772400" cy="31420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CEDD73-8EC7-1912-174B-130D737B7C0C}"/>
              </a:ext>
            </a:extLst>
          </p:cNvPr>
          <p:cNvCxnSpPr/>
          <p:nvPr/>
        </p:nvCxnSpPr>
        <p:spPr>
          <a:xfrm flipH="1">
            <a:off x="6019800" y="2247900"/>
            <a:ext cx="6159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CB9F2D-23A2-6AFE-D527-7577A6A531E5}"/>
              </a:ext>
            </a:extLst>
          </p:cNvPr>
          <p:cNvSpPr txBox="1"/>
          <p:nvPr/>
        </p:nvSpPr>
        <p:spPr>
          <a:xfrm>
            <a:off x="6457950" y="307787"/>
            <a:ext cx="243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1. </a:t>
            </a:r>
            <a:r>
              <a:rPr lang="en-US" sz="1200" dirty="0">
                <a:solidFill>
                  <a:srgbClr val="FF0000"/>
                </a:solidFill>
              </a:rPr>
              <a:t>Correctly identifying NTA conflicts instead of misclassifying them as YTA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2. </a:t>
            </a:r>
            <a:r>
              <a:rPr lang="en-US" sz="1200" dirty="0">
                <a:solidFill>
                  <a:srgbClr val="FF0000"/>
                </a:solidFill>
              </a:rPr>
              <a:t>Giving NTA classifications to conflicts it previously failed to classify </a:t>
            </a:r>
          </a:p>
        </p:txBody>
      </p:sp>
    </p:spTree>
    <p:extLst>
      <p:ext uri="{BB962C8B-B14F-4D97-AF65-F5344CB8AC3E}">
        <p14:creationId xmlns:p14="http://schemas.microsoft.com/office/powerpoint/2010/main" val="74069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D613-0250-1FD4-F83B-9EC04415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 </a:t>
            </a:r>
            <a:br>
              <a:rPr lang="en-US" dirty="0"/>
            </a:br>
            <a:r>
              <a:rPr lang="en-US" dirty="0"/>
              <a:t>Performance Comparison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B7BA-CE29-3BD3-0E46-1F5B8F217578}"/>
              </a:ext>
            </a:extLst>
          </p:cNvPr>
          <p:cNvSpPr txBox="1"/>
          <p:nvPr/>
        </p:nvSpPr>
        <p:spPr>
          <a:xfrm>
            <a:off x="4008842" y="143106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D7786-9482-1A74-8D21-F383C787AD8D}"/>
              </a:ext>
            </a:extLst>
          </p:cNvPr>
          <p:cNvSpPr txBox="1"/>
          <p:nvPr/>
        </p:nvSpPr>
        <p:spPr>
          <a:xfrm>
            <a:off x="3769994" y="305432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Llama-2-13B-Chat</a:t>
            </a:r>
          </a:p>
        </p:txBody>
      </p:sp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1F3FBB3-684E-64B4-C1E6-78B8542F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7164"/>
            <a:ext cx="7772400" cy="1252088"/>
          </a:xfrm>
          <a:prstGeom prst="rect">
            <a:avLst/>
          </a:prstGeom>
        </p:spPr>
      </p:pic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DD42510-22BB-4CD6-60DB-EF4719DD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62103"/>
            <a:ext cx="7772400" cy="12520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7974FF-5E91-04D2-D8DE-36CC501A4F13}"/>
              </a:ext>
            </a:extLst>
          </p:cNvPr>
          <p:cNvSpPr/>
          <p:nvPr/>
        </p:nvSpPr>
        <p:spPr>
          <a:xfrm>
            <a:off x="1797050" y="2611248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43577-3491-C7F2-4A1F-9F0803557415}"/>
              </a:ext>
            </a:extLst>
          </p:cNvPr>
          <p:cNvSpPr/>
          <p:nvPr/>
        </p:nvSpPr>
        <p:spPr>
          <a:xfrm>
            <a:off x="2726818" y="3988147"/>
            <a:ext cx="65773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C308F0-6920-C663-3E50-EE758E9BD3BD}"/>
              </a:ext>
            </a:extLst>
          </p:cNvPr>
          <p:cNvSpPr/>
          <p:nvPr/>
        </p:nvSpPr>
        <p:spPr>
          <a:xfrm>
            <a:off x="3702050" y="2640088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BA806-DEF4-5F08-DB6D-41BE497F667A}"/>
              </a:ext>
            </a:extLst>
          </p:cNvPr>
          <p:cNvSpPr/>
          <p:nvPr/>
        </p:nvSpPr>
        <p:spPr>
          <a:xfrm>
            <a:off x="4622952" y="2628176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6FDD1-45CB-269E-65D0-6DD7350A9E7E}"/>
              </a:ext>
            </a:extLst>
          </p:cNvPr>
          <p:cNvSpPr/>
          <p:nvPr/>
        </p:nvSpPr>
        <p:spPr>
          <a:xfrm>
            <a:off x="5588076" y="2628176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0BF4C-E272-5C6A-0A0D-7C0A6B2E9AA4}"/>
              </a:ext>
            </a:extLst>
          </p:cNvPr>
          <p:cNvSpPr/>
          <p:nvPr/>
        </p:nvSpPr>
        <p:spPr>
          <a:xfrm>
            <a:off x="6553200" y="2640088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730842-9E29-512C-BFF7-E91347846405}"/>
              </a:ext>
            </a:extLst>
          </p:cNvPr>
          <p:cNvSpPr/>
          <p:nvPr/>
        </p:nvSpPr>
        <p:spPr>
          <a:xfrm>
            <a:off x="7486802" y="2628176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CC4DD-8F21-AF6E-30C9-7C8811808FDB}"/>
              </a:ext>
            </a:extLst>
          </p:cNvPr>
          <p:cNvSpPr txBox="1"/>
          <p:nvPr/>
        </p:nvSpPr>
        <p:spPr>
          <a:xfrm>
            <a:off x="5475910" y="346781"/>
            <a:ext cx="33926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-US" sz="1200" dirty="0">
                <a:solidFill>
                  <a:srgbClr val="FF0000"/>
                </a:solidFill>
              </a:rPr>
              <a:t> Best performance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across any model in classification was </a:t>
            </a:r>
            <a:r>
              <a:rPr lang="en-US" sz="1200" dirty="0">
                <a:solidFill>
                  <a:srgbClr val="FF0000"/>
                </a:solidFill>
              </a:rPr>
              <a:t>Flan-T5-XXL on this dataset</a:t>
            </a:r>
          </a:p>
          <a:p>
            <a:pPr algn="r">
              <a:spcAft>
                <a:spcPts val="1200"/>
              </a:spcAft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- Flan-T5-XXL achieved higher ROUGE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Lsum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, but base </a:t>
            </a:r>
            <a:r>
              <a:rPr lang="en-US" sz="1200" dirty="0">
                <a:solidFill>
                  <a:srgbClr val="FF0000"/>
                </a:solidFill>
              </a:rPr>
              <a:t>Llama-2-13B-Chat still maintained highest COMET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525538-0FCA-DC93-6611-E81EA2385356}"/>
              </a:ext>
            </a:extLst>
          </p:cNvPr>
          <p:cNvSpPr txBox="1"/>
          <p:nvPr/>
        </p:nvSpPr>
        <p:spPr>
          <a:xfrm>
            <a:off x="-236778" y="4614191"/>
            <a:ext cx="4245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Reference Top Comment Toxicity Rate: </a:t>
            </a:r>
            <a:r>
              <a:rPr lang="en-US" dirty="0">
                <a:solidFill>
                  <a:srgbClr val="FF0000"/>
                </a:solidFill>
              </a:rPr>
              <a:t>0.231</a:t>
            </a:r>
          </a:p>
        </p:txBody>
      </p:sp>
    </p:spTree>
    <p:extLst>
      <p:ext uri="{BB962C8B-B14F-4D97-AF65-F5344CB8AC3E}">
        <p14:creationId xmlns:p14="http://schemas.microsoft.com/office/powerpoint/2010/main" val="339397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11" grpId="0" animBg="1"/>
      <p:bldP spid="13" grpId="0" animBg="1"/>
      <p:bldP spid="14" grpId="0" animBg="1"/>
      <p:bldP spid="16" grpId="0" build="p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98891" y="2824954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on Reddit AITA Binary Top 2K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226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6B87-D299-46A5-B5E5-564A0565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 Top 2K: Flan-T5 XXL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9F5D2-2022-FE2F-4F07-9E5CCED0C02A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0F5331B-161F-DC7E-298C-79BC8752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35394"/>
            <a:ext cx="7772400" cy="32010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A0CBA7-BE48-0386-CFAA-4406E80FCCB0}"/>
              </a:ext>
            </a:extLst>
          </p:cNvPr>
          <p:cNvGrpSpPr/>
          <p:nvPr/>
        </p:nvGrpSpPr>
        <p:grpSpPr>
          <a:xfrm>
            <a:off x="4413347" y="1535394"/>
            <a:ext cx="657552" cy="292388"/>
            <a:chOff x="4304099" y="2772550"/>
            <a:chExt cx="657552" cy="292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ECC5BD-BA85-45D3-7A1E-EE7C66C14AFD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24.8%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25D94A6-21A6-7AE6-83B5-84CF78CF5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64EC504-6606-E4F8-0198-DFAB022A1F76}"/>
              </a:ext>
            </a:extLst>
          </p:cNvPr>
          <p:cNvSpPr/>
          <p:nvPr/>
        </p:nvSpPr>
        <p:spPr>
          <a:xfrm>
            <a:off x="4093369" y="2009775"/>
            <a:ext cx="110331" cy="1419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9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65A29-346E-5482-15F5-8BC29380BBAB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7" name="Picture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E474CB26-9A47-7F5D-B901-FFDB2458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385765"/>
            <a:ext cx="7772400" cy="3236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43B2FF-4F6C-4892-B20D-5FAFCD5B97BB}"/>
              </a:ext>
            </a:extLst>
          </p:cNvPr>
          <p:cNvSpPr txBox="1"/>
          <p:nvPr/>
        </p:nvSpPr>
        <p:spPr>
          <a:xfrm>
            <a:off x="7226300" y="415150"/>
            <a:ext cx="142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Decreases in accuracy for both NTA and YTA classifications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0AA7A-0231-E965-BA2F-04845C569F41}"/>
              </a:ext>
            </a:extLst>
          </p:cNvPr>
          <p:cNvSpPr/>
          <p:nvPr/>
        </p:nvSpPr>
        <p:spPr>
          <a:xfrm>
            <a:off x="5344319" y="1915256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FF277-C096-DBC4-23B1-786F7F09B8A5}"/>
              </a:ext>
            </a:extLst>
          </p:cNvPr>
          <p:cNvSpPr/>
          <p:nvPr/>
        </p:nvSpPr>
        <p:spPr>
          <a:xfrm>
            <a:off x="6761956" y="3238468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86AADC-72E4-430F-38F1-37C44FFCD3F3}"/>
              </a:ext>
            </a:extLst>
          </p:cNvPr>
          <p:cNvSpPr/>
          <p:nvPr/>
        </p:nvSpPr>
        <p:spPr>
          <a:xfrm>
            <a:off x="2842419" y="3247847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647E6-D0F7-99F1-80F0-967463BC3CF9}"/>
              </a:ext>
            </a:extLst>
          </p:cNvPr>
          <p:cNvSpPr/>
          <p:nvPr/>
        </p:nvSpPr>
        <p:spPr>
          <a:xfrm>
            <a:off x="1427956" y="1941450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42243-2855-EE9A-5F5C-852E10B5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77" y="445025"/>
            <a:ext cx="7947249" cy="572700"/>
          </a:xfrm>
        </p:spPr>
        <p:txBody>
          <a:bodyPr/>
          <a:lstStyle/>
          <a:p>
            <a:r>
              <a:rPr lang="en-US" dirty="0"/>
              <a:t>Reddit AITA Binary Top 2K: Llama-2-13B-Chat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94D15-7393-0389-46E2-C7EAA44DC5A3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D901EEE-3283-F85C-7B22-84BEB084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35394"/>
            <a:ext cx="7772400" cy="323653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7CF344D-5240-C686-0907-087EF063E587}"/>
              </a:ext>
            </a:extLst>
          </p:cNvPr>
          <p:cNvGrpSpPr/>
          <p:nvPr/>
        </p:nvGrpSpPr>
        <p:grpSpPr>
          <a:xfrm>
            <a:off x="4367627" y="1506759"/>
            <a:ext cx="657552" cy="292388"/>
            <a:chOff x="4304099" y="2772550"/>
            <a:chExt cx="657552" cy="2923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7ACD28-370A-1CCE-1CCB-F21EF5DF73DB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18.8%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D40372-A6A8-764E-1AF3-ECAB9F5650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93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A41004-EDBA-32DE-2D44-AB48F829FDE2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4" name="Picture 3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BFAE5615-8CA3-706C-F6C5-F7C3A0CA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336431"/>
            <a:ext cx="7772400" cy="3295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C0FDB-D024-48A2-05BF-740BC4E9B408}"/>
              </a:ext>
            </a:extLst>
          </p:cNvPr>
          <p:cNvSpPr txBox="1"/>
          <p:nvPr/>
        </p:nvSpPr>
        <p:spPr>
          <a:xfrm>
            <a:off x="6761956" y="415150"/>
            <a:ext cx="189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Decrease in accuracy for NTA classifications but increase for YTA 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C464F-6052-97F4-DEF0-E33326F33008}"/>
              </a:ext>
            </a:extLst>
          </p:cNvPr>
          <p:cNvSpPr/>
          <p:nvPr/>
        </p:nvSpPr>
        <p:spPr>
          <a:xfrm>
            <a:off x="5399565" y="1865249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1712F-BD89-ADD8-DAC3-92D615A318C7}"/>
              </a:ext>
            </a:extLst>
          </p:cNvPr>
          <p:cNvSpPr/>
          <p:nvPr/>
        </p:nvSpPr>
        <p:spPr>
          <a:xfrm>
            <a:off x="6787356" y="3171793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49D30A-A82D-CE94-F762-78EC61201189}"/>
              </a:ext>
            </a:extLst>
          </p:cNvPr>
          <p:cNvSpPr/>
          <p:nvPr/>
        </p:nvSpPr>
        <p:spPr>
          <a:xfrm>
            <a:off x="2894806" y="3202603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3BF08-3508-BA12-F28D-EE10586F3B41}"/>
              </a:ext>
            </a:extLst>
          </p:cNvPr>
          <p:cNvSpPr/>
          <p:nvPr/>
        </p:nvSpPr>
        <p:spPr>
          <a:xfrm>
            <a:off x="1489392" y="1898587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D613-0250-1FD4-F83B-9EC04415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 Top 2K </a:t>
            </a:r>
            <a:br>
              <a:rPr lang="en-US" dirty="0"/>
            </a:br>
            <a:r>
              <a:rPr lang="en-US" dirty="0"/>
              <a:t>Performance Comparison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B7BA-CE29-3BD3-0E46-1F5B8F217578}"/>
              </a:ext>
            </a:extLst>
          </p:cNvPr>
          <p:cNvSpPr txBox="1"/>
          <p:nvPr/>
        </p:nvSpPr>
        <p:spPr>
          <a:xfrm>
            <a:off x="4008842" y="143106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D7786-9482-1A74-8D21-F383C787AD8D}"/>
              </a:ext>
            </a:extLst>
          </p:cNvPr>
          <p:cNvSpPr txBox="1"/>
          <p:nvPr/>
        </p:nvSpPr>
        <p:spPr>
          <a:xfrm>
            <a:off x="3769994" y="305432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Llama-2-13B-Chat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C5AF09F-0F37-EFFB-B0D3-075F7F44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62103"/>
            <a:ext cx="7772400" cy="1232782"/>
          </a:xfrm>
          <a:prstGeom prst="rect">
            <a:avLst/>
          </a:prstGeom>
        </p:spPr>
      </p:pic>
      <p:pic>
        <p:nvPicPr>
          <p:cNvPr id="6" name="Picture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92CDFBC-71C2-AF01-EC36-3BB889BA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6" y="1716817"/>
            <a:ext cx="7772400" cy="12327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855CF4-5BE0-D073-37E0-7F8AA5147C04}"/>
              </a:ext>
            </a:extLst>
          </p:cNvPr>
          <p:cNvSpPr/>
          <p:nvPr/>
        </p:nvSpPr>
        <p:spPr>
          <a:xfrm>
            <a:off x="1789430" y="2571750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A3807-8108-B301-3BD1-6289EC388E80}"/>
              </a:ext>
            </a:extLst>
          </p:cNvPr>
          <p:cNvSpPr/>
          <p:nvPr/>
        </p:nvSpPr>
        <p:spPr>
          <a:xfrm>
            <a:off x="2726690" y="3920490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8FF67-DD76-345A-A321-558D1EF843FB}"/>
              </a:ext>
            </a:extLst>
          </p:cNvPr>
          <p:cNvSpPr/>
          <p:nvPr/>
        </p:nvSpPr>
        <p:spPr>
          <a:xfrm>
            <a:off x="3672840" y="2563900"/>
            <a:ext cx="59055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8AF938-7CC2-B115-A01A-A16C58C44E1E}"/>
              </a:ext>
            </a:extLst>
          </p:cNvPr>
          <p:cNvSpPr/>
          <p:nvPr/>
        </p:nvSpPr>
        <p:spPr>
          <a:xfrm>
            <a:off x="4614763" y="2279726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FE10ED-98CF-2956-22FF-0CD0F9EA2F2A}"/>
              </a:ext>
            </a:extLst>
          </p:cNvPr>
          <p:cNvSpPr/>
          <p:nvPr/>
        </p:nvSpPr>
        <p:spPr>
          <a:xfrm>
            <a:off x="5559643" y="2269041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40D0BB-7A2D-12DB-618D-DA336EB8FFD9}"/>
              </a:ext>
            </a:extLst>
          </p:cNvPr>
          <p:cNvSpPr/>
          <p:nvPr/>
        </p:nvSpPr>
        <p:spPr>
          <a:xfrm>
            <a:off x="6504523" y="2269041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5C4CF-2820-3DEB-8F3A-D5580880F23E}"/>
              </a:ext>
            </a:extLst>
          </p:cNvPr>
          <p:cNvSpPr/>
          <p:nvPr/>
        </p:nvSpPr>
        <p:spPr>
          <a:xfrm>
            <a:off x="7449403" y="2277548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3AF53-6C25-ED04-45F7-BEC5D5AF41D9}"/>
              </a:ext>
            </a:extLst>
          </p:cNvPr>
          <p:cNvSpPr txBox="1"/>
          <p:nvPr/>
        </p:nvSpPr>
        <p:spPr>
          <a:xfrm>
            <a:off x="6248400" y="952422"/>
            <a:ext cx="2244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 clear signs of improvement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at expense of learning toxic language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11D3D-6F4A-30B6-2AC1-40DE280D2058}"/>
              </a:ext>
            </a:extLst>
          </p:cNvPr>
          <p:cNvSpPr txBox="1"/>
          <p:nvPr/>
        </p:nvSpPr>
        <p:spPr>
          <a:xfrm>
            <a:off x="6017629" y="411112"/>
            <a:ext cx="247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Reference Top Comment Toxicity Rate: </a:t>
            </a:r>
            <a:r>
              <a:rPr lang="en-US" dirty="0">
                <a:solidFill>
                  <a:srgbClr val="FF0000"/>
                </a:solidFill>
              </a:rPr>
              <a:t>0.232</a:t>
            </a:r>
          </a:p>
        </p:txBody>
      </p:sp>
    </p:spTree>
    <p:extLst>
      <p:ext uri="{BB962C8B-B14F-4D97-AF65-F5344CB8AC3E}">
        <p14:creationId xmlns:p14="http://schemas.microsoft.com/office/powerpoint/2010/main" val="270375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BA42-80E4-ED57-EBEC-58E85DC7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1993"/>
            <a:ext cx="7704000" cy="572700"/>
          </a:xfrm>
        </p:spPr>
        <p:txBody>
          <a:bodyPr/>
          <a:lstStyle/>
          <a:p>
            <a:r>
              <a:rPr lang="en-US" dirty="0"/>
              <a:t>The Two Types of Transformers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163F36-439E-70F3-40F6-1D7C7CCA0E3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2052" y="1035185"/>
            <a:ext cx="3772800" cy="361500"/>
          </a:xfrm>
        </p:spPr>
        <p:txBody>
          <a:bodyPr/>
          <a:lstStyle/>
          <a:p>
            <a:r>
              <a:rPr lang="en-US" dirty="0"/>
              <a:t>Encoder-Decoder (2017)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8490D0E-D36E-F458-AB0C-F194AAFC91E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062744" y="1035185"/>
            <a:ext cx="3772800" cy="361500"/>
          </a:xfrm>
        </p:spPr>
        <p:txBody>
          <a:bodyPr/>
          <a:lstStyle/>
          <a:p>
            <a:r>
              <a:rPr lang="en-US" dirty="0"/>
              <a:t>Decoder-only (2019)</a:t>
            </a:r>
          </a:p>
        </p:txBody>
      </p:sp>
      <p:pic>
        <p:nvPicPr>
          <p:cNvPr id="7" name="Picture 4" descr="GPT-2 model architecture. The GPT-2 model contains N Transformer decoder blocks, as shown in the left panel. Each decoder block (center panel) includes a multi-head masked attention layer, a multi-layer perceptron layer, normalization, and dropout layers. The residual connection (branching line to the addition operator) allows the block to learn from the previous block's input. The multi-head masked attention layer (right panel) calculates attention scores using Q, K, and V vectors to capture sequential relationships in the input sequence.">
            <a:extLst>
              <a:ext uri="{FF2B5EF4-FFF2-40B4-BE49-F238E27FC236}">
                <a16:creationId xmlns:a16="http://schemas.microsoft.com/office/drawing/2014/main" id="{F5612312-2F64-EAC4-428C-D8478AE9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32" y="1477326"/>
            <a:ext cx="3646791" cy="276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46FB6A5-951F-0883-9FC1-05606FFB7899}"/>
              </a:ext>
            </a:extLst>
          </p:cNvPr>
          <p:cNvGrpSpPr/>
          <p:nvPr/>
        </p:nvGrpSpPr>
        <p:grpSpPr>
          <a:xfrm>
            <a:off x="1454890" y="1337553"/>
            <a:ext cx="2311872" cy="3275907"/>
            <a:chOff x="2768721" y="1966420"/>
            <a:chExt cx="1842586" cy="2408045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82A165D3-0E5D-C96D-EE8C-48E2F69B8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721" y="1966420"/>
              <a:ext cx="1709415" cy="2408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913574-1CF8-8053-C1F6-C472190887B8}"/>
                </a:ext>
              </a:extLst>
            </p:cNvPr>
            <p:cNvSpPr/>
            <p:nvPr/>
          </p:nvSpPr>
          <p:spPr>
            <a:xfrm>
              <a:off x="2857500" y="2796329"/>
              <a:ext cx="742950" cy="918421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91E603-69F6-A896-4499-B3F39A3390A2}"/>
                </a:ext>
              </a:extLst>
            </p:cNvPr>
            <p:cNvSpPr txBox="1"/>
            <p:nvPr/>
          </p:nvSpPr>
          <p:spPr>
            <a:xfrm>
              <a:off x="2785681" y="2628108"/>
              <a:ext cx="554738" cy="180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Encoder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312039-3BAD-9264-D37C-7C140527DBBA}"/>
                </a:ext>
              </a:extLst>
            </p:cNvPr>
            <p:cNvSpPr/>
            <p:nvPr/>
          </p:nvSpPr>
          <p:spPr>
            <a:xfrm>
              <a:off x="3650456" y="2497931"/>
              <a:ext cx="742949" cy="121682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A5AD83-02B1-1A74-0834-807F942784F2}"/>
                </a:ext>
              </a:extLst>
            </p:cNvPr>
            <p:cNvSpPr txBox="1"/>
            <p:nvPr/>
          </p:nvSpPr>
          <p:spPr>
            <a:xfrm>
              <a:off x="4033572" y="2344261"/>
              <a:ext cx="577735" cy="186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</a:rPr>
                <a:t>Decoder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2E905D-C281-AC84-7BAA-2B80AD785190}"/>
              </a:ext>
            </a:extLst>
          </p:cNvPr>
          <p:cNvSpPr txBox="1"/>
          <p:nvPr/>
        </p:nvSpPr>
        <p:spPr>
          <a:xfrm>
            <a:off x="4651202" y="36250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7C11A-623D-EA91-4405-BFE6A48F675B}"/>
              </a:ext>
            </a:extLst>
          </p:cNvPr>
          <p:cNvSpPr txBox="1"/>
          <p:nvPr/>
        </p:nvSpPr>
        <p:spPr>
          <a:xfrm>
            <a:off x="5505476" y="4244447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GPT 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A2D534-CCF1-7E41-9ADA-85D2D5E87CCE}"/>
              </a:ext>
            </a:extLst>
          </p:cNvPr>
          <p:cNvSpPr txBox="1"/>
          <p:nvPr/>
        </p:nvSpPr>
        <p:spPr>
          <a:xfrm>
            <a:off x="1647491" y="4576292"/>
            <a:ext cx="20746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Original Transformer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C30C80-3FCB-4809-B373-168D58080FC9}"/>
              </a:ext>
            </a:extLst>
          </p:cNvPr>
          <p:cNvSpPr/>
          <p:nvPr/>
        </p:nvSpPr>
        <p:spPr>
          <a:xfrm>
            <a:off x="4146528" y="1851569"/>
            <a:ext cx="1281506" cy="20297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FEDC6-DD0D-6EF9-90AA-3BFF21047676}"/>
              </a:ext>
            </a:extLst>
          </p:cNvPr>
          <p:cNvSpPr txBox="1"/>
          <p:nvPr/>
        </p:nvSpPr>
        <p:spPr>
          <a:xfrm>
            <a:off x="4067252" y="1614862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Decoder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BF91F-F5F8-F96F-0637-6FE3052A8492}"/>
              </a:ext>
            </a:extLst>
          </p:cNvPr>
          <p:cNvSpPr txBox="1"/>
          <p:nvPr/>
        </p:nvSpPr>
        <p:spPr>
          <a:xfrm>
            <a:off x="3469167" y="418289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A0E4B-8F18-11C3-954A-7B9484B28650}"/>
              </a:ext>
            </a:extLst>
          </p:cNvPr>
          <p:cNvSpPr txBox="1"/>
          <p:nvPr/>
        </p:nvSpPr>
        <p:spPr>
          <a:xfrm>
            <a:off x="7835544" y="419271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873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9" grpId="0"/>
      <p:bldP spid="21" grpId="0"/>
      <p:bldP spid="25" grpId="0" animBg="1"/>
      <p:bldP spid="2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1E89-BE5F-B4E3-8CA3-FBA50608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511223"/>
            <a:ext cx="7708500" cy="610052"/>
          </a:xfrm>
        </p:spPr>
        <p:txBody>
          <a:bodyPr/>
          <a:lstStyle/>
          <a:p>
            <a:r>
              <a:rPr lang="en-US" dirty="0"/>
              <a:t>Key Insights From Finetuned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91B10-FE50-98E3-DC77-6EF2B1B49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97" y="1042800"/>
            <a:ext cx="8423205" cy="26007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1300" dirty="0"/>
              <a:t>Both Flan-T5 and Llama-2-13B-Chat are </a:t>
            </a:r>
            <a:r>
              <a:rPr lang="en-US" sz="1300" b="1" dirty="0"/>
              <a:t>not good at identifying </a:t>
            </a:r>
            <a:r>
              <a:rPr lang="en-US" sz="1300" dirty="0"/>
              <a:t>the more nuanced AITA classifications of  </a:t>
            </a:r>
            <a:r>
              <a:rPr lang="en-US" sz="1300" b="1" dirty="0"/>
              <a:t>NAH, INFO, and ESH.</a:t>
            </a:r>
          </a:p>
          <a:p>
            <a:pPr marL="139700" indent="0">
              <a:buNone/>
            </a:pPr>
            <a:r>
              <a:rPr lang="en-US" sz="1300" dirty="0"/>
              <a:t>     -      Either fail or upon finetuning learn to not select these classes.</a:t>
            </a:r>
          </a:p>
          <a:p>
            <a:pPr marL="139700" indent="0">
              <a:buNone/>
            </a:pPr>
            <a:r>
              <a:rPr lang="en-US" sz="1300" dirty="0"/>
              <a:t>     -      Since most of interpersonal conflicts fall within NTA or YTA, </a:t>
            </a:r>
            <a:r>
              <a:rPr lang="en-US" sz="1300" b="1" dirty="0"/>
              <a:t>are these other classes simply noise</a:t>
            </a:r>
            <a:r>
              <a:rPr lang="en-US" sz="1300" dirty="0"/>
              <a:t>?</a:t>
            </a:r>
          </a:p>
          <a:p>
            <a:pPr marL="139700" indent="0">
              <a:buNone/>
            </a:pPr>
            <a:endParaRPr lang="en-US" sz="400" dirty="0"/>
          </a:p>
          <a:p>
            <a:pPr>
              <a:buFontTx/>
              <a:buChar char="-"/>
            </a:pPr>
            <a:r>
              <a:rPr lang="en-US" sz="1300" dirty="0"/>
              <a:t>Higher ROUGE </a:t>
            </a:r>
            <a:r>
              <a:rPr lang="en-US" sz="1300" dirty="0" err="1"/>
              <a:t>Lsum</a:t>
            </a:r>
            <a:r>
              <a:rPr lang="en-US" sz="1300" dirty="0"/>
              <a:t> scores suggest that </a:t>
            </a:r>
            <a:r>
              <a:rPr lang="en-US" sz="1300" b="1" dirty="0"/>
              <a:t>Flan-T5 is superior at classifications and learning the textual relationships </a:t>
            </a:r>
            <a:r>
              <a:rPr lang="en-US" sz="1300" dirty="0"/>
              <a:t>on a lexical level.</a:t>
            </a:r>
          </a:p>
          <a:p>
            <a:pPr marL="139700" indent="0">
              <a:buNone/>
            </a:pPr>
            <a:endParaRPr lang="en-US" sz="400" dirty="0"/>
          </a:p>
          <a:p>
            <a:pPr>
              <a:buFontTx/>
              <a:buChar char="-"/>
            </a:pPr>
            <a:r>
              <a:rPr lang="en-US" sz="1300" dirty="0"/>
              <a:t>Higher COMET scores and lower toxicity rates suggest that </a:t>
            </a:r>
            <a:r>
              <a:rPr lang="en-US" sz="1300" b="1" dirty="0"/>
              <a:t>Llama-2-13B-Chat is superior at generating safer responses </a:t>
            </a:r>
            <a:r>
              <a:rPr lang="en-US" sz="1300" dirty="0"/>
              <a:t>that are more agreeable with human judgements.</a:t>
            </a:r>
          </a:p>
          <a:p>
            <a:pPr>
              <a:buFontTx/>
              <a:buChar char="-"/>
            </a:pPr>
            <a:r>
              <a:rPr lang="en-US" sz="1300" dirty="0"/>
              <a:t>Lack of performance improvements on Top 2K datasets implies they are </a:t>
            </a:r>
            <a:r>
              <a:rPr lang="en-US" sz="1300" b="1" dirty="0"/>
              <a:t>too small</a:t>
            </a:r>
            <a:r>
              <a:rPr lang="en-US" sz="1300" dirty="0"/>
              <a:t> for quality learning.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AFDFF92-65A2-8364-0078-48B59BD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5" y="3513540"/>
            <a:ext cx="5649175" cy="132307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70DE6F-9116-E1DD-2BE7-382A78247919}"/>
              </a:ext>
            </a:extLst>
          </p:cNvPr>
          <p:cNvGrpSpPr/>
          <p:nvPr/>
        </p:nvGrpSpPr>
        <p:grpSpPr>
          <a:xfrm>
            <a:off x="1402006" y="3810000"/>
            <a:ext cx="7432256" cy="738664"/>
            <a:chOff x="1402006" y="3810000"/>
            <a:chExt cx="7432256" cy="7386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614B3F-3A13-3BD0-1F8D-9CDB60B46CEE}"/>
                </a:ext>
              </a:extLst>
            </p:cNvPr>
            <p:cNvSpPr/>
            <p:nvPr/>
          </p:nvSpPr>
          <p:spPr>
            <a:xfrm>
              <a:off x="1402006" y="3810000"/>
              <a:ext cx="5649175" cy="236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2EE99E-3EC3-6B1D-8C56-8F9D3F2E073C}"/>
                </a:ext>
              </a:extLst>
            </p:cNvPr>
            <p:cNvSpPr txBox="1"/>
            <p:nvPr/>
          </p:nvSpPr>
          <p:spPr>
            <a:xfrm>
              <a:off x="7051181" y="3810000"/>
              <a:ext cx="17830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i="1" dirty="0"/>
                <a:t>Only </a:t>
              </a:r>
              <a:r>
                <a:rPr lang="en-US" b="1" i="1" dirty="0">
                  <a:solidFill>
                    <a:srgbClr val="FF0000"/>
                  </a:solidFill>
                </a:rPr>
                <a:t>7.75%</a:t>
              </a:r>
              <a:r>
                <a:rPr lang="en-US" b="1" i="1" dirty="0"/>
                <a:t> </a:t>
              </a:r>
            </a:p>
            <a:p>
              <a:pPr algn="r"/>
              <a:r>
                <a:rPr lang="en-US" b="1" i="1" dirty="0"/>
                <a:t>of samples are </a:t>
              </a:r>
            </a:p>
            <a:p>
              <a:pPr algn="r"/>
              <a:r>
                <a:rPr lang="en-US" b="1" i="1" dirty="0"/>
                <a:t>ESH, NAH, or INFO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ABB9B3-D0B0-9AA3-5B15-1C3670118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3928110"/>
              <a:ext cx="60198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76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9BCC-BE23-A56C-C1F1-D26DB303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5" y="650295"/>
            <a:ext cx="6991350" cy="1772865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>
                    <a:lumMod val="10000"/>
                  </a:schemeClr>
                </a:solidFill>
              </a:rPr>
              <a:t>How can we use this insights to </a:t>
            </a:r>
            <a:r>
              <a:rPr lang="en-US" sz="3200" dirty="0" err="1">
                <a:solidFill>
                  <a:schemeClr val="bg1">
                    <a:lumMod val="10000"/>
                  </a:schemeClr>
                </a:solidFill>
              </a:rPr>
              <a:t>to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</a:rPr>
              <a:t> create </a:t>
            </a:r>
            <a:r>
              <a:rPr lang="en-US" sz="3200" dirty="0">
                <a:solidFill>
                  <a:srgbClr val="0070C0"/>
                </a:solidFill>
              </a:rPr>
              <a:t>ideal AI agents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</a:rPr>
              <a:t> for </a:t>
            </a:r>
            <a:r>
              <a:rPr lang="en-US" sz="3200" dirty="0">
                <a:solidFill>
                  <a:srgbClr val="0070C0"/>
                </a:solidFill>
              </a:rPr>
              <a:t>interpersonal conflict resolution?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2C74ED-5B2E-F845-41E5-579CAEAA02D0}"/>
              </a:ext>
            </a:extLst>
          </p:cNvPr>
          <p:cNvSpPr txBox="1">
            <a:spLocks/>
          </p:cNvSpPr>
          <p:nvPr/>
        </p:nvSpPr>
        <p:spPr>
          <a:xfrm>
            <a:off x="-120015" y="2571750"/>
            <a:ext cx="4783455" cy="177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3200" dirty="0">
                <a:solidFill>
                  <a:srgbClr val="00B050"/>
                </a:solidFill>
              </a:rPr>
              <a:t>Encoder-decoder transformer architecture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377A16-DAC6-9E6B-3688-6BB938557166}"/>
              </a:ext>
            </a:extLst>
          </p:cNvPr>
          <p:cNvSpPr txBox="1">
            <a:spLocks/>
          </p:cNvSpPr>
          <p:nvPr/>
        </p:nvSpPr>
        <p:spPr>
          <a:xfrm>
            <a:off x="5029200" y="2720341"/>
            <a:ext cx="3710940" cy="119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3200" dirty="0">
                <a:solidFill>
                  <a:srgbClr val="00B050"/>
                </a:solidFill>
              </a:rPr>
              <a:t>Llama-2-Chat training methods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914C6711-0F98-0786-1F28-5F26943AFBB5}"/>
              </a:ext>
            </a:extLst>
          </p:cNvPr>
          <p:cNvSpPr/>
          <p:nvPr/>
        </p:nvSpPr>
        <p:spPr>
          <a:xfrm>
            <a:off x="4225290" y="3086100"/>
            <a:ext cx="544830" cy="523876"/>
          </a:xfrm>
          <a:prstGeom prst="mathPlus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2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26204" y="1057912"/>
            <a:ext cx="4902220" cy="28171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Proposed LLM Architecture and Finetuning Methodology for Interpersonal Conflict Resolution</a:t>
            </a:r>
            <a:endParaRPr sz="3200"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26204" y="3767397"/>
            <a:ext cx="5301056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type of pretrained LLM should we use and what finetuning techniques should we use to optimize performance?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41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A900C4F-4DAC-864A-C14A-6004E9AF8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t="1099" r="858" b="1370"/>
          <a:stretch/>
        </p:blipFill>
        <p:spPr>
          <a:xfrm>
            <a:off x="542925" y="857250"/>
            <a:ext cx="8020050" cy="34194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9BA358C-E3EA-F8C0-228E-0A0CCAAC4515}"/>
              </a:ext>
            </a:extLst>
          </p:cNvPr>
          <p:cNvSpPr/>
          <p:nvPr/>
        </p:nvSpPr>
        <p:spPr>
          <a:xfrm>
            <a:off x="1318260" y="3189190"/>
            <a:ext cx="350520" cy="3541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F1929D-707D-954A-C2BD-9CECCEEA877F}"/>
              </a:ext>
            </a:extLst>
          </p:cNvPr>
          <p:cNvSpPr/>
          <p:nvPr/>
        </p:nvSpPr>
        <p:spPr>
          <a:xfrm>
            <a:off x="6210300" y="1066800"/>
            <a:ext cx="350520" cy="3541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9763CA-33C3-3407-C7CD-1582664A9624}"/>
              </a:ext>
            </a:extLst>
          </p:cNvPr>
          <p:cNvSpPr/>
          <p:nvPr/>
        </p:nvSpPr>
        <p:spPr>
          <a:xfrm>
            <a:off x="876300" y="978949"/>
            <a:ext cx="350520" cy="3541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C4C0D-0580-D92C-9A77-4822E7A92814}"/>
              </a:ext>
            </a:extLst>
          </p:cNvPr>
          <p:cNvSpPr txBox="1"/>
          <p:nvPr/>
        </p:nvSpPr>
        <p:spPr>
          <a:xfrm>
            <a:off x="232410" y="391576"/>
            <a:ext cx="2373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Prioritizes </a:t>
            </a:r>
            <a:r>
              <a:rPr lang="en-US" b="1" i="0" dirty="0">
                <a:effectLst/>
                <a:latin typeface="Arial" panose="020B0604020202020204" pitchFamily="34" charset="0"/>
              </a:rPr>
              <a:t>three</a:t>
            </a:r>
            <a:r>
              <a:rPr lang="en-US" b="0" i="0" dirty="0">
                <a:effectLst/>
                <a:latin typeface="Arial" panose="020B0604020202020204" pitchFamily="34" charset="0"/>
              </a:rPr>
              <a:t> objectives: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7B86A-8C35-B70E-CFB7-BCC0882E52C2}"/>
              </a:ext>
            </a:extLst>
          </p:cNvPr>
          <p:cNvSpPr txBox="1"/>
          <p:nvPr/>
        </p:nvSpPr>
        <p:spPr>
          <a:xfrm>
            <a:off x="2526030" y="391576"/>
            <a:ext cx="1929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1. </a:t>
            </a:r>
            <a:r>
              <a:rPr lang="en-US" i="0" dirty="0">
                <a:effectLst/>
                <a:latin typeface="Arial" panose="020B0604020202020204" pitchFamily="34" charset="0"/>
              </a:rPr>
              <a:t>Justification Safety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36502-A61A-35C9-15E0-B493A1115105}"/>
              </a:ext>
            </a:extLst>
          </p:cNvPr>
          <p:cNvSpPr txBox="1"/>
          <p:nvPr/>
        </p:nvSpPr>
        <p:spPr>
          <a:xfrm>
            <a:off x="4455795" y="391574"/>
            <a:ext cx="1929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2. Justification Quality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13B64-3F7D-8D07-976C-8D1294856E0F}"/>
              </a:ext>
            </a:extLst>
          </p:cNvPr>
          <p:cNvSpPr txBox="1"/>
          <p:nvPr/>
        </p:nvSpPr>
        <p:spPr>
          <a:xfrm>
            <a:off x="6385560" y="391574"/>
            <a:ext cx="2278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3. Classification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0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4" grpId="0"/>
      <p:bldP spid="16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EA18-F16D-87BE-430C-3C249DDA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05985"/>
            <a:ext cx="8515350" cy="572700"/>
          </a:xfrm>
        </p:spPr>
        <p:txBody>
          <a:bodyPr/>
          <a:lstStyle/>
          <a:p>
            <a:r>
              <a:rPr lang="en-US" dirty="0"/>
              <a:t>Supervised Finetuning (SFT) on Benign Samples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74EA-E354-E6A5-1625-7882C08585BA}"/>
              </a:ext>
            </a:extLst>
          </p:cNvPr>
          <p:cNvSpPr txBox="1"/>
          <p:nvPr/>
        </p:nvSpPr>
        <p:spPr>
          <a:xfrm>
            <a:off x="771524" y="1261679"/>
            <a:ext cx="3305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Removal of toxic samples using a model finetuned using </a:t>
            </a:r>
            <a:r>
              <a:rPr lang="en-US" dirty="0" err="1">
                <a:solidFill>
                  <a:srgbClr val="002060"/>
                </a:solidFill>
              </a:rPr>
              <a:t>Toxigen</a:t>
            </a:r>
            <a:r>
              <a:rPr lang="en-US" dirty="0">
                <a:solidFill>
                  <a:srgbClr val="002060"/>
                </a:solidFill>
              </a:rPr>
              <a:t> dataset and domain-specific toxic slang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C8C40-566E-6A36-5EDC-D1F8F4FAC80F}"/>
              </a:ext>
            </a:extLst>
          </p:cNvPr>
          <p:cNvSpPr txBox="1"/>
          <p:nvPr/>
        </p:nvSpPr>
        <p:spPr>
          <a:xfrm>
            <a:off x="3732074" y="4225089"/>
            <a:ext cx="330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New training is also cleaned of toxic samples before new rounds of SFT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64448D-CF42-8331-FFD1-C73B106A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"/>
          <a:stretch/>
        </p:blipFill>
        <p:spPr>
          <a:xfrm>
            <a:off x="426244" y="2507098"/>
            <a:ext cx="8291512" cy="127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6B749-50AE-7F10-F19F-200847B4DBBF}"/>
              </a:ext>
            </a:extLst>
          </p:cNvPr>
          <p:cNvSpPr txBox="1"/>
          <p:nvPr/>
        </p:nvSpPr>
        <p:spPr>
          <a:xfrm>
            <a:off x="4423500" y="1323830"/>
            <a:ext cx="330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Encoder-decoder architecture for pretrained LLM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08D808-9DC9-6E72-B387-3BFEFA7D32C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384662" y="3779218"/>
            <a:ext cx="0" cy="4458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5841C5-C5D3-638E-2936-DD965BA7196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962400" y="1847050"/>
            <a:ext cx="2113688" cy="80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70BE3B-9CC0-E5F5-4005-A597C33D182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424111" y="2000343"/>
            <a:ext cx="1" cy="660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37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EA18-F16D-87BE-430C-3C249DDA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80" y="358200"/>
            <a:ext cx="9639300" cy="572700"/>
          </a:xfrm>
        </p:spPr>
        <p:txBody>
          <a:bodyPr/>
          <a:lstStyle/>
          <a:p>
            <a:r>
              <a:rPr lang="en-US" sz="2400" dirty="0"/>
              <a:t>RLHF (Reinforcement Learning with Human Feedback)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DFEFC2-2D7C-3737-B166-934516785F36}"/>
              </a:ext>
            </a:extLst>
          </p:cNvPr>
          <p:cNvGrpSpPr/>
          <p:nvPr/>
        </p:nvGrpSpPr>
        <p:grpSpPr>
          <a:xfrm>
            <a:off x="716461" y="1746022"/>
            <a:ext cx="1866900" cy="1866900"/>
            <a:chOff x="845820" y="1638300"/>
            <a:chExt cx="1866900" cy="1866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2D42C1-F7DD-0B28-D9D0-3404916850D2}"/>
                </a:ext>
              </a:extLst>
            </p:cNvPr>
            <p:cNvSpPr/>
            <p:nvPr/>
          </p:nvSpPr>
          <p:spPr>
            <a:xfrm>
              <a:off x="845820" y="1638300"/>
              <a:ext cx="1866900" cy="18669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LLM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0FCFEC-C4DC-AE65-4B89-6031D01FC290}"/>
                </a:ext>
              </a:extLst>
            </p:cNvPr>
            <p:cNvSpPr/>
            <p:nvPr/>
          </p:nvSpPr>
          <p:spPr>
            <a:xfrm>
              <a:off x="967740" y="2209800"/>
              <a:ext cx="1623060" cy="111252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Policy parameterized as model weights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93F5E2-073E-003E-F696-D27B447B411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2583361" y="2677202"/>
            <a:ext cx="1893479" cy="2270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8D738-46DD-3AAB-764C-8794B81EB890}"/>
              </a:ext>
            </a:extLst>
          </p:cNvPr>
          <p:cNvSpPr/>
          <p:nvPr/>
        </p:nvSpPr>
        <p:spPr>
          <a:xfrm>
            <a:off x="4476840" y="2332024"/>
            <a:ext cx="1866900" cy="6903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Reward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227150-3D4D-E879-2095-368444F783E4}"/>
              </a:ext>
            </a:extLst>
          </p:cNvPr>
          <p:cNvSpPr/>
          <p:nvPr/>
        </p:nvSpPr>
        <p:spPr>
          <a:xfrm>
            <a:off x="4476840" y="3503801"/>
            <a:ext cx="1866900" cy="84596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Reinforcement Learning (RL)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92810-6CE2-B7C3-4BBA-0E869FFBB6B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5410290" y="3022379"/>
            <a:ext cx="0" cy="481422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2D85FE-9C9B-368D-BBBF-314E81611D93}"/>
              </a:ext>
            </a:extLst>
          </p:cNvPr>
          <p:cNvCxnSpPr>
            <a:cxnSpLocks/>
            <a:stCxn id="15" idx="1"/>
            <a:endCxn id="3" idx="3"/>
          </p:cNvCxnSpPr>
          <p:nvPr/>
        </p:nvCxnSpPr>
        <p:spPr>
          <a:xfrm flipH="1" flipV="1">
            <a:off x="2583361" y="2679472"/>
            <a:ext cx="1893479" cy="1247312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04F114-C3E4-83BD-9988-E91F3678B600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 flipV="1">
            <a:off x="2583361" y="1485311"/>
            <a:ext cx="1893479" cy="1194161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C82A8C0-F728-340B-0F1E-B9A207149873}"/>
              </a:ext>
            </a:extLst>
          </p:cNvPr>
          <p:cNvSpPr/>
          <p:nvPr/>
        </p:nvSpPr>
        <p:spPr>
          <a:xfrm>
            <a:off x="4476840" y="1140133"/>
            <a:ext cx="1866900" cy="6903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Human Judges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037499-F11F-8A0D-4F01-C332C34F4774}"/>
              </a:ext>
            </a:extLst>
          </p:cNvPr>
          <p:cNvCxnSpPr>
            <a:cxnSpLocks/>
            <a:stCxn id="39" idx="2"/>
            <a:endCxn id="11" idx="0"/>
          </p:cNvCxnSpPr>
          <p:nvPr/>
        </p:nvCxnSpPr>
        <p:spPr>
          <a:xfrm>
            <a:off x="5410290" y="1830488"/>
            <a:ext cx="0" cy="501536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356EFEA-17C1-0DC6-1C1B-B87CD60DFFB8}"/>
              </a:ext>
            </a:extLst>
          </p:cNvPr>
          <p:cNvSpPr txBox="1"/>
          <p:nvPr/>
        </p:nvSpPr>
        <p:spPr>
          <a:xfrm>
            <a:off x="6440569" y="1096004"/>
            <a:ext cx="2141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1. Evaluate LLM on defined metrics and these are used to train reward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AFF011-29D3-E60C-A26D-647942E1659E}"/>
              </a:ext>
            </a:extLst>
          </p:cNvPr>
          <p:cNvSpPr txBox="1"/>
          <p:nvPr/>
        </p:nvSpPr>
        <p:spPr>
          <a:xfrm>
            <a:off x="6440569" y="2317522"/>
            <a:ext cx="2141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2. Reward model generates a reward for the LLM 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9B6F88-C8E4-A4DA-A53F-613DB990D148}"/>
              </a:ext>
            </a:extLst>
          </p:cNvPr>
          <p:cNvSpPr txBox="1"/>
          <p:nvPr/>
        </p:nvSpPr>
        <p:spPr>
          <a:xfrm>
            <a:off x="6472025" y="3611102"/>
            <a:ext cx="2141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3. RL Model uses reward to calculate updates to LLM policy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994CDB-60E8-17CE-4DB6-93410229D3AA}"/>
              </a:ext>
            </a:extLst>
          </p:cNvPr>
          <p:cNvSpPr txBox="1"/>
          <p:nvPr/>
        </p:nvSpPr>
        <p:spPr>
          <a:xfrm rot="2015267">
            <a:off x="2632510" y="3409660"/>
            <a:ext cx="192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10000"/>
                  </a:schemeClr>
                </a:solidFill>
              </a:rPr>
              <a:t>Policy updates </a:t>
            </a:r>
          </a:p>
          <a:p>
            <a:r>
              <a:rPr lang="en-US" sz="1200" i="1" dirty="0">
                <a:solidFill>
                  <a:schemeClr val="bg1">
                    <a:lumMod val="10000"/>
                  </a:schemeClr>
                </a:solidFill>
              </a:rPr>
              <a:t>via </a:t>
            </a:r>
            <a:r>
              <a:rPr lang="en-US" sz="1200" i="1" dirty="0" err="1">
                <a:solidFill>
                  <a:schemeClr val="bg1">
                    <a:lumMod val="10000"/>
                  </a:schemeClr>
                </a:solidFill>
              </a:rPr>
              <a:t>backpropogation</a:t>
            </a:r>
            <a:endParaRPr lang="en-US" sz="1200" i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C875E4-3939-98D6-EE7D-79381027AC81}"/>
              </a:ext>
            </a:extLst>
          </p:cNvPr>
          <p:cNvSpPr txBox="1"/>
          <p:nvPr/>
        </p:nvSpPr>
        <p:spPr>
          <a:xfrm rot="19573905">
            <a:off x="2701289" y="1645062"/>
            <a:ext cx="1928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10000"/>
                  </a:schemeClr>
                </a:solidFill>
              </a:rPr>
              <a:t>LLM output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83D43E-013C-AFBC-EFD4-877C7928A972}"/>
              </a:ext>
            </a:extLst>
          </p:cNvPr>
          <p:cNvSpPr txBox="1"/>
          <p:nvPr/>
        </p:nvSpPr>
        <p:spPr>
          <a:xfrm>
            <a:off x="3187318" y="2400202"/>
            <a:ext cx="1928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10000"/>
                  </a:schemeClr>
                </a:solidFill>
              </a:rPr>
              <a:t>LLM 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8E19B6-A325-530F-82FC-46A18FEA4F4E}"/>
              </a:ext>
            </a:extLst>
          </p:cNvPr>
          <p:cNvSpPr txBox="1"/>
          <p:nvPr/>
        </p:nvSpPr>
        <p:spPr>
          <a:xfrm>
            <a:off x="414564" y="988283"/>
            <a:ext cx="291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Further align model with specific objectives.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0A45EC-8A2E-EDB8-CEC2-3E105DC8F094}"/>
              </a:ext>
            </a:extLst>
          </p:cNvPr>
          <p:cNvSpPr txBox="1"/>
          <p:nvPr/>
        </p:nvSpPr>
        <p:spPr>
          <a:xfrm>
            <a:off x="396022" y="3928779"/>
            <a:ext cx="2661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during the training of Llama-2-Chat to improve safety.</a:t>
            </a:r>
          </a:p>
        </p:txBody>
      </p:sp>
    </p:spTree>
    <p:extLst>
      <p:ext uri="{BB962C8B-B14F-4D97-AF65-F5344CB8AC3E}">
        <p14:creationId xmlns:p14="http://schemas.microsoft.com/office/powerpoint/2010/main" val="401464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5" grpId="0"/>
      <p:bldP spid="5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E59AA-6D80-699C-8AD8-356E3385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25" y="435500"/>
            <a:ext cx="7704000" cy="572700"/>
          </a:xfrm>
        </p:spPr>
        <p:txBody>
          <a:bodyPr/>
          <a:lstStyle/>
          <a:p>
            <a:r>
              <a:rPr lang="en-US" dirty="0"/>
              <a:t>Reward Model for RLHF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0518A-5D34-0789-9014-88C1F488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8" y="1406356"/>
            <a:ext cx="5582736" cy="2695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71A9F-B6F8-AECB-2836-2220C9C127D2}"/>
              </a:ext>
            </a:extLst>
          </p:cNvPr>
          <p:cNvSpPr txBox="1"/>
          <p:nvPr/>
        </p:nvSpPr>
        <p:spPr>
          <a:xfrm>
            <a:off x="5976075" y="880633"/>
            <a:ext cx="28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</a:rPr>
              <a:t>Separate reward model for each 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23211-75D2-FCCD-1E12-67D9FFA9CDBC}"/>
              </a:ext>
            </a:extLst>
          </p:cNvPr>
          <p:cNvSpPr txBox="1"/>
          <p:nvPr/>
        </p:nvSpPr>
        <p:spPr>
          <a:xfrm>
            <a:off x="5976075" y="1830883"/>
            <a:ext cx="2715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</a:rPr>
              <a:t>Synthesized together using </a:t>
            </a:r>
            <a:r>
              <a:rPr lang="en-US" sz="1800" b="1" dirty="0">
                <a:solidFill>
                  <a:srgbClr val="002060"/>
                </a:solidFill>
              </a:rPr>
              <a:t>hierarchical learning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4B540-570B-0B64-46C7-51195AB029D5}"/>
              </a:ext>
            </a:extLst>
          </p:cNvPr>
          <p:cNvSpPr txBox="1"/>
          <p:nvPr/>
        </p:nvSpPr>
        <p:spPr>
          <a:xfrm>
            <a:off x="6142085" y="3201007"/>
            <a:ext cx="23837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higher-level </a:t>
            </a:r>
            <a:r>
              <a:rPr lang="en-US" i="1" dirty="0">
                <a:solidFill>
                  <a:srgbClr val="002060"/>
                </a:solidFill>
                <a:latin typeface="Arial" panose="020B0604020202020204" pitchFamily="34" charset="0"/>
              </a:rPr>
              <a:t>(safety) </a:t>
            </a:r>
            <a:r>
              <a:rPr lang="en-US" b="0" i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policies can override lower-level (justification quality and classification accuracy) when necessary</a:t>
            </a:r>
            <a:endParaRPr lang="en-US" i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A1F6D3-1878-D997-749C-712D4EE7609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333983" y="2754213"/>
            <a:ext cx="0" cy="44679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10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4E12-322A-8CBD-7D13-A4A272E2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00" y="283912"/>
            <a:ext cx="7871550" cy="572700"/>
          </a:xfrm>
        </p:spPr>
        <p:txBody>
          <a:bodyPr/>
          <a:lstStyle/>
          <a:p>
            <a:r>
              <a:rPr lang="en-US" dirty="0"/>
              <a:t>RLHF using Advantage Actor Critic (A2C)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98216-23A8-F3D4-4FFA-4A39D9F7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0" y="917921"/>
            <a:ext cx="4278390" cy="220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E06C7-AB76-9481-9B65-28399BB4BBE5}"/>
              </a:ext>
            </a:extLst>
          </p:cNvPr>
          <p:cNvSpPr txBox="1"/>
          <p:nvPr/>
        </p:nvSpPr>
        <p:spPr>
          <a:xfrm>
            <a:off x="4697190" y="810108"/>
            <a:ext cx="4113435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Advantage Actor Critic (A2C) is an of </a:t>
            </a:r>
            <a:r>
              <a:rPr lang="en-US" b="1" i="0" dirty="0">
                <a:solidFill>
                  <a:srgbClr val="0070C0"/>
                </a:solidFill>
                <a:effectLst/>
                <a:latin typeface="Source Sans Pro" panose="020B0503030403020204" pitchFamily="34" charset="0"/>
              </a:rPr>
              <a:t>actor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critic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 RL method,  meaning that it combines the benefits of both value-based methods and policy-based methods. 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A2C uses the 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advantage function A(</a:t>
            </a:r>
            <a:r>
              <a:rPr lang="en-US" b="1" i="0" dirty="0" err="1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s,a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 to evaluate actions taken by the LLM.</a:t>
            </a:r>
            <a:endParaRPr lang="en-US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endParaRP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The advantage function compares the value of taking a specific action in a particular state 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according to the reward model 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to the value of being in that state 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according to the critic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Ideal for when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multiples objectives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are being optimized during RLHF.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62BAC-E865-B2A3-F9A3-29063E1FEE60}"/>
              </a:ext>
            </a:extLst>
          </p:cNvPr>
          <p:cNvSpPr txBox="1"/>
          <p:nvPr/>
        </p:nvSpPr>
        <p:spPr>
          <a:xfrm>
            <a:off x="431768" y="3335911"/>
            <a:ext cx="3385275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i="0" dirty="0">
                <a:solidFill>
                  <a:srgbClr val="0070C0"/>
                </a:solidFill>
                <a:effectLst/>
                <a:latin typeface="Source Sans Pro" panose="020B0503030403020204" pitchFamily="34" charset="0"/>
              </a:rPr>
              <a:t>'actor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’ = policy function tha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t selects actions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 parameterized by LLM </a:t>
            </a:r>
          </a:p>
          <a:p>
            <a:pPr algn="l"/>
            <a:r>
              <a:rPr lang="en-US" sz="16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‘critic’ 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= another model (ex. Deep Neural Network) evaluates the utility of the 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021644-84F1-A9B3-4CA1-8B9BA102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99" y="3759845"/>
            <a:ext cx="2152951" cy="976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2DD08-A55B-2C84-696D-DE1A6DB45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06"/>
          <a:stretch/>
        </p:blipFill>
        <p:spPr>
          <a:xfrm>
            <a:off x="6295320" y="3723830"/>
            <a:ext cx="2515305" cy="11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6" y="1620234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50523" y="2408118"/>
            <a:ext cx="4415839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did this research contribute?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future work can be built upon it?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258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4557-065D-D916-1E9B-98FAFF59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82" y="331845"/>
            <a:ext cx="7708500" cy="572700"/>
          </a:xfrm>
        </p:spPr>
        <p:txBody>
          <a:bodyPr/>
          <a:lstStyle/>
          <a:p>
            <a:r>
              <a:rPr lang="en-US" dirty="0"/>
              <a:t>Two Types of LLMs…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18E664E0-B676-587E-B8B8-9B88857FDFCE}"/>
              </a:ext>
            </a:extLst>
          </p:cNvPr>
          <p:cNvSpPr txBox="1">
            <a:spLocks/>
          </p:cNvSpPr>
          <p:nvPr/>
        </p:nvSpPr>
        <p:spPr>
          <a:xfrm>
            <a:off x="4453722" y="1342303"/>
            <a:ext cx="3772800" cy="36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Decoder-only</a:t>
            </a:r>
          </a:p>
        </p:txBody>
      </p:sp>
      <p:pic>
        <p:nvPicPr>
          <p:cNvPr id="6" name="Picture 4" descr="GPT-2 model architecture. The GPT-2 model contains N Transformer decoder blocks, as shown in the left panel. Each decoder block (center panel) includes a multi-head masked attention layer, a multi-layer perceptron layer, normalization, and dropout layers. The residual connection (branching line to the addition operator) allows the block to learn from the previous block's input. The multi-head masked attention layer (right panel) calculates attention scores using Q, K, and V vectors to capture sequential relationships in the input sequence.">
            <a:extLst>
              <a:ext uri="{FF2B5EF4-FFF2-40B4-BE49-F238E27FC236}">
                <a16:creationId xmlns:a16="http://schemas.microsoft.com/office/drawing/2014/main" id="{D0CB81F0-5FC1-9956-0CCA-814B9496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34" y="2085210"/>
            <a:ext cx="2703184" cy="205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BA22C01-EF1A-BB6D-2217-2E54FF66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0" y="1877640"/>
            <a:ext cx="1614703" cy="24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01C63-3539-50EA-182F-1EA236984CDF}"/>
              </a:ext>
            </a:extLst>
          </p:cNvPr>
          <p:cNvSpPr txBox="1"/>
          <p:nvPr/>
        </p:nvSpPr>
        <p:spPr>
          <a:xfrm>
            <a:off x="4651202" y="394604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3CA49DC9-C3D5-DB06-390B-5CC5D0F48FD0}"/>
              </a:ext>
            </a:extLst>
          </p:cNvPr>
          <p:cNvSpPr txBox="1">
            <a:spLocks/>
          </p:cNvSpPr>
          <p:nvPr/>
        </p:nvSpPr>
        <p:spPr>
          <a:xfrm>
            <a:off x="612052" y="1356172"/>
            <a:ext cx="3772800" cy="36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Encoder-Decoder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B782E8-860E-B01E-B2A0-E5C433650D9B}"/>
              </a:ext>
            </a:extLst>
          </p:cNvPr>
          <p:cNvSpPr txBox="1"/>
          <p:nvPr/>
        </p:nvSpPr>
        <p:spPr>
          <a:xfrm>
            <a:off x="283467" y="829518"/>
            <a:ext cx="910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which one is optimal for interpersonal conflict resolution?</a:t>
            </a:r>
            <a:endParaRPr lang="en-US" sz="2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C1DEA8-3760-C5C1-95BB-2F1A3CE0D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912" y="2571750"/>
            <a:ext cx="1547871" cy="1247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2BC4C0-A0CB-D510-7032-D77F33E154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4" t="740"/>
          <a:stretch/>
        </p:blipFill>
        <p:spPr>
          <a:xfrm>
            <a:off x="2380899" y="2532846"/>
            <a:ext cx="1253561" cy="12860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9354E0-B57E-5E52-DCFC-5E97CD82497A}"/>
              </a:ext>
            </a:extLst>
          </p:cNvPr>
          <p:cNvSpPr txBox="1"/>
          <p:nvPr/>
        </p:nvSpPr>
        <p:spPr>
          <a:xfrm>
            <a:off x="695325" y="4343910"/>
            <a:ext cx="340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Flan-T5 is superior at classifications and equivalent in justification quality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0221C-4AEB-FC40-8FF4-0F17609672F3}"/>
              </a:ext>
            </a:extLst>
          </p:cNvPr>
          <p:cNvSpPr txBox="1"/>
          <p:nvPr/>
        </p:nvSpPr>
        <p:spPr>
          <a:xfrm>
            <a:off x="4324240" y="4309538"/>
            <a:ext cx="37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Llama-2-13B-Chat is superior at generating safer, more ethical responses</a:t>
            </a:r>
          </a:p>
        </p:txBody>
      </p:sp>
    </p:spTree>
    <p:extLst>
      <p:ext uri="{BB962C8B-B14F-4D97-AF65-F5344CB8AC3E}">
        <p14:creationId xmlns:p14="http://schemas.microsoft.com/office/powerpoint/2010/main" val="33018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21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BA42-80E4-ED57-EBEC-58E85DC7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1993"/>
            <a:ext cx="7704000" cy="572700"/>
          </a:xfrm>
        </p:spPr>
        <p:txBody>
          <a:bodyPr/>
          <a:lstStyle/>
          <a:p>
            <a:r>
              <a:rPr lang="en-US" dirty="0"/>
              <a:t>Encoder-Decoder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6F86FA6-7CCC-42C5-8095-EC384684179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81037" y="1060310"/>
            <a:ext cx="4305272" cy="2736300"/>
          </a:xfrm>
        </p:spPr>
        <p:txBody>
          <a:bodyPr/>
          <a:lstStyle/>
          <a:p>
            <a:pPr marL="0" indent="91440">
              <a:spcAft>
                <a:spcPts val="600"/>
              </a:spcAft>
              <a:buSzPct val="75000"/>
              <a:buFontTx/>
              <a:buChar char="-"/>
            </a:pPr>
            <a:r>
              <a:rPr lang="en-US" dirty="0"/>
              <a:t>Introduced by Vaswani et al. in 2017.</a:t>
            </a:r>
          </a:p>
          <a:p>
            <a:pPr marL="0" indent="91440">
              <a:buSzPct val="75000"/>
              <a:buFontTx/>
              <a:buChar char="-"/>
            </a:pPr>
            <a:r>
              <a:rPr lang="en-US" dirty="0"/>
              <a:t>Based on </a:t>
            </a:r>
            <a:r>
              <a:rPr lang="en-US" b="1" i="1" dirty="0"/>
              <a:t>sequence-to-sequence translation</a:t>
            </a:r>
            <a:r>
              <a:rPr lang="en-US" i="1" dirty="0"/>
              <a:t>, </a:t>
            </a:r>
            <a:r>
              <a:rPr lang="en-US" dirty="0"/>
              <a:t>where the encoder converts the input sequence into a fixed-length context vector, which is used by the decoder via a </a:t>
            </a:r>
            <a:r>
              <a:rPr lang="en-US" b="1" dirty="0">
                <a:solidFill>
                  <a:srgbClr val="00B050"/>
                </a:solidFill>
              </a:rPr>
              <a:t>cross-attention mechanism</a:t>
            </a:r>
            <a:endParaRPr lang="en-US" sz="2800" b="1" i="1" dirty="0">
              <a:solidFill>
                <a:srgbClr val="00B050"/>
              </a:solidFill>
            </a:endParaRPr>
          </a:p>
          <a:p>
            <a:pPr marL="0" indent="91440">
              <a:spcAft>
                <a:spcPts val="600"/>
              </a:spcAft>
              <a:buSzPct val="75000"/>
              <a:buFontTx/>
              <a:buChar char="-"/>
            </a:pPr>
            <a:r>
              <a:rPr lang="en-US" sz="1800" dirty="0"/>
              <a:t> </a:t>
            </a:r>
            <a:r>
              <a:rPr lang="en-US" dirty="0"/>
              <a:t>Computes </a:t>
            </a:r>
            <a:r>
              <a:rPr lang="en-US" b="1" dirty="0">
                <a:solidFill>
                  <a:srgbClr val="E49A06"/>
                </a:solidFill>
              </a:rPr>
              <a:t>multiple self-attention operations in parallel</a:t>
            </a:r>
            <a:r>
              <a:rPr lang="en-US" dirty="0"/>
              <a:t>, allowing the model to attend to different aspects of the input sequence simultaneously.</a:t>
            </a:r>
            <a:endParaRPr lang="en-US" sz="700" dirty="0"/>
          </a:p>
          <a:p>
            <a:pPr marL="0" indent="0">
              <a:buSzPct val="75000"/>
              <a:buNone/>
            </a:pPr>
            <a:r>
              <a:rPr lang="en-US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-  Encoder-decoder models have access to the entire input sequence. The encoder self-attention mechanism allows each token to attend to </a:t>
            </a:r>
            <a:r>
              <a:rPr lang="en-US" b="1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all other tokens </a:t>
            </a:r>
            <a:r>
              <a:rPr lang="en-US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in the sequence, regardless of their position. </a:t>
            </a:r>
            <a:endParaRPr lang="en-US" dirty="0"/>
          </a:p>
          <a:p>
            <a:pPr marL="0" indent="91440">
              <a:buSzPct val="75000"/>
              <a:buFontTx/>
              <a:buChar char="-"/>
            </a:pPr>
            <a:endParaRPr lang="en-US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19D520-86B0-6FC7-EB58-D89C9BDC4264}"/>
              </a:ext>
            </a:extLst>
          </p:cNvPr>
          <p:cNvSpPr/>
          <p:nvPr/>
        </p:nvSpPr>
        <p:spPr>
          <a:xfrm>
            <a:off x="7043182" y="4145565"/>
            <a:ext cx="145615" cy="145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6FD737-53C3-55F1-21BA-D927B6601ED5}"/>
              </a:ext>
            </a:extLst>
          </p:cNvPr>
          <p:cNvGrpSpPr/>
          <p:nvPr/>
        </p:nvGrpSpPr>
        <p:grpSpPr>
          <a:xfrm>
            <a:off x="4986214" y="460349"/>
            <a:ext cx="3815316" cy="4301158"/>
            <a:chOff x="4986214" y="460349"/>
            <a:chExt cx="3815316" cy="430115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4B00FD9-9621-1F34-5C1B-BEA6DA9B0EF1}"/>
                </a:ext>
              </a:extLst>
            </p:cNvPr>
            <p:cNvGrpSpPr/>
            <p:nvPr/>
          </p:nvGrpSpPr>
          <p:grpSpPr>
            <a:xfrm>
              <a:off x="4986214" y="460349"/>
              <a:ext cx="3815316" cy="4301158"/>
              <a:chOff x="4986214" y="460349"/>
              <a:chExt cx="3815316" cy="430115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46FB6A5-951F-0883-9FC1-05606FFB7899}"/>
                  </a:ext>
                </a:extLst>
              </p:cNvPr>
              <p:cNvGrpSpPr/>
              <p:nvPr/>
            </p:nvGrpSpPr>
            <p:grpSpPr>
              <a:xfrm>
                <a:off x="5068418" y="761863"/>
                <a:ext cx="2866255" cy="3876534"/>
                <a:chOff x="2768721" y="1966420"/>
                <a:chExt cx="1709415" cy="2408045"/>
              </a:xfrm>
            </p:grpSpPr>
            <p:pic>
              <p:nvPicPr>
                <p:cNvPr id="8" name="Picture 6">
                  <a:extLst>
                    <a:ext uri="{FF2B5EF4-FFF2-40B4-BE49-F238E27FC236}">
                      <a16:creationId xmlns:a16="http://schemas.microsoft.com/office/drawing/2014/main" id="{82A165D3-0E5D-C96D-EE8C-48E2F69B88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68721" y="1966420"/>
                  <a:ext cx="1709415" cy="24080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9913574-1CF8-8053-C1F6-C472190887B8}"/>
                    </a:ext>
                  </a:extLst>
                </p:cNvPr>
                <p:cNvSpPr/>
                <p:nvPr/>
              </p:nvSpPr>
              <p:spPr>
                <a:xfrm>
                  <a:off x="2857500" y="2796329"/>
                  <a:ext cx="742950" cy="91842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91E603-69F6-A896-4499-B3F39A3390A2}"/>
                    </a:ext>
                  </a:extLst>
                </p:cNvPr>
                <p:cNvSpPr txBox="1"/>
                <p:nvPr/>
              </p:nvSpPr>
              <p:spPr>
                <a:xfrm>
                  <a:off x="2790299" y="2656881"/>
                  <a:ext cx="385467" cy="1433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rgbClr val="FF0000"/>
                      </a:solidFill>
                    </a:rPr>
                    <a:t>Encoder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4312039-3BAD-9264-D37C-7C140527DBBA}"/>
                    </a:ext>
                  </a:extLst>
                </p:cNvPr>
                <p:cNvSpPr/>
                <p:nvPr/>
              </p:nvSpPr>
              <p:spPr>
                <a:xfrm>
                  <a:off x="3650456" y="2497931"/>
                  <a:ext cx="742949" cy="121682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0A5AD83-02B1-1A74-0834-807F942784F2}"/>
                    </a:ext>
                  </a:extLst>
                </p:cNvPr>
                <p:cNvSpPr txBox="1"/>
                <p:nvPr/>
              </p:nvSpPr>
              <p:spPr>
                <a:xfrm>
                  <a:off x="4060696" y="2375391"/>
                  <a:ext cx="385467" cy="1433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rgbClr val="FF0000"/>
                      </a:solidFill>
                    </a:rPr>
                    <a:t>Decoder</a:t>
                  </a: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8DA9083-FCC5-9170-F7B4-D8E22D2297E7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5573378" y="1534618"/>
                <a:ext cx="827871" cy="61974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30373C-6EBD-0873-A4CA-64643FB03AA7}"/>
                  </a:ext>
                </a:extLst>
              </p:cNvPr>
              <p:cNvSpPr txBox="1"/>
              <p:nvPr/>
            </p:nvSpPr>
            <p:spPr>
              <a:xfrm>
                <a:off x="4986214" y="1134508"/>
                <a:ext cx="1174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B050"/>
                    </a:solidFill>
                  </a:rPr>
                  <a:t>Cross-attention mechanism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2748B-8A80-F5A2-E7CD-291CD3A8CFBF}"/>
                  </a:ext>
                </a:extLst>
              </p:cNvPr>
              <p:cNvSpPr txBox="1"/>
              <p:nvPr/>
            </p:nvSpPr>
            <p:spPr>
              <a:xfrm>
                <a:off x="6307304" y="45152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Begins with BOS Token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962DB7-EF03-DD8B-CCC5-A77DD43EBE2B}"/>
                  </a:ext>
                </a:extLst>
              </p:cNvPr>
              <p:cNvSpPr txBox="1"/>
              <p:nvPr/>
            </p:nvSpPr>
            <p:spPr>
              <a:xfrm>
                <a:off x="6401249" y="46034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Predicted Token</a:t>
                </a:r>
              </a:p>
            </p:txBody>
          </p: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66DCB9A7-2691-E4E7-66C7-ED72E9405D83}"/>
                  </a:ext>
                </a:extLst>
              </p:cNvPr>
              <p:cNvCxnSpPr>
                <a:cxnSpLocks/>
                <a:stCxn id="31" idx="3"/>
                <a:endCxn id="38" idx="3"/>
              </p:cNvCxnSpPr>
              <p:nvPr/>
            </p:nvCxnSpPr>
            <p:spPr>
              <a:xfrm flipH="1">
                <a:off x="7188797" y="583460"/>
                <a:ext cx="390980" cy="3634913"/>
              </a:xfrm>
              <a:prstGeom prst="bentConnector3">
                <a:avLst>
                  <a:gd name="adj1" fmla="val -88324"/>
                </a:avLst>
              </a:prstGeom>
              <a:ln w="19050">
                <a:solidFill>
                  <a:schemeClr val="bg1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162453B-EBC1-18B1-0802-79E21AFE9F6C}"/>
                  </a:ext>
                </a:extLst>
              </p:cNvPr>
              <p:cNvSpPr txBox="1"/>
              <p:nvPr/>
            </p:nvSpPr>
            <p:spPr>
              <a:xfrm>
                <a:off x="7892506" y="2431034"/>
                <a:ext cx="9090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1" dirty="0"/>
                  <a:t>If not </a:t>
                </a:r>
              </a:p>
              <a:p>
                <a:r>
                  <a:rPr lang="en-US" sz="1000" b="1" i="1" dirty="0"/>
                  <a:t>EOS token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67DB1B-827B-A198-8B75-BB02A03B3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20" y="661056"/>
              <a:ext cx="0" cy="175764"/>
            </a:xfrm>
            <a:prstGeom prst="straightConnector1">
              <a:avLst/>
            </a:prstGeom>
            <a:ln w="1905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D6C9283-BE48-0D41-92D6-B489F4137AE3}"/>
              </a:ext>
            </a:extLst>
          </p:cNvPr>
          <p:cNvSpPr txBox="1"/>
          <p:nvPr/>
        </p:nvSpPr>
        <p:spPr>
          <a:xfrm>
            <a:off x="7934673" y="42493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51922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196-D19A-52F6-35B4-936BAE61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is Sufficient for Interpersonal Conflict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6AE1D-AD6F-8404-16E0-B5CF37CCE126}"/>
              </a:ext>
            </a:extLst>
          </p:cNvPr>
          <p:cNvSpPr txBox="1"/>
          <p:nvPr/>
        </p:nvSpPr>
        <p:spPr>
          <a:xfrm>
            <a:off x="2673425" y="1981202"/>
            <a:ext cx="4030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 finetuned on Reddit AITA Binary</a:t>
            </a:r>
          </a:p>
        </p:txBody>
      </p:sp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E1056B7-1EA5-B373-4DFF-638AE8E1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6" y="2228478"/>
            <a:ext cx="7772400" cy="1252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585ECE-9C45-E892-1361-8CE26BC9F55F}"/>
              </a:ext>
            </a:extLst>
          </p:cNvPr>
          <p:cNvSpPr txBox="1"/>
          <p:nvPr/>
        </p:nvSpPr>
        <p:spPr>
          <a:xfrm>
            <a:off x="452540" y="1488936"/>
            <a:ext cx="810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LLMs when finetuned on Reddit AITA Multiclass considered </a:t>
            </a:r>
            <a:r>
              <a:rPr lang="en-US" b="1" dirty="0"/>
              <a:t>ESH, NAH, and INFO</a:t>
            </a:r>
            <a:r>
              <a:rPr lang="en-US" dirty="0"/>
              <a:t> as </a:t>
            </a:r>
            <a:r>
              <a:rPr lang="en-US" b="1" dirty="0"/>
              <a:t>noise</a:t>
            </a: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639F999-E335-9A36-D972-3479A119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0" y="3504015"/>
            <a:ext cx="5649175" cy="1323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A3D708-2672-373B-EB80-7340E31D23C9}"/>
              </a:ext>
            </a:extLst>
          </p:cNvPr>
          <p:cNvSpPr/>
          <p:nvPr/>
        </p:nvSpPr>
        <p:spPr>
          <a:xfrm>
            <a:off x="401881" y="3800475"/>
            <a:ext cx="5649175" cy="23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1C067-0C79-96A9-1A40-7F4387747DC1}"/>
              </a:ext>
            </a:extLst>
          </p:cNvPr>
          <p:cNvSpPr txBox="1"/>
          <p:nvPr/>
        </p:nvSpPr>
        <p:spPr>
          <a:xfrm>
            <a:off x="6051056" y="3800475"/>
            <a:ext cx="1783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Only </a:t>
            </a:r>
            <a:r>
              <a:rPr lang="en-US" b="1" i="1" dirty="0">
                <a:solidFill>
                  <a:srgbClr val="FF0000"/>
                </a:solidFill>
              </a:rPr>
              <a:t>7.75%</a:t>
            </a:r>
            <a:r>
              <a:rPr lang="en-US" b="1" i="1" dirty="0"/>
              <a:t> </a:t>
            </a:r>
          </a:p>
          <a:p>
            <a:r>
              <a:rPr lang="en-US" b="1" i="1" dirty="0"/>
              <a:t>of samples are </a:t>
            </a:r>
          </a:p>
          <a:p>
            <a:r>
              <a:rPr lang="en-US" b="1" i="1" dirty="0"/>
              <a:t>ESH, NAH, or INFO</a:t>
            </a:r>
          </a:p>
        </p:txBody>
      </p:sp>
    </p:spTree>
    <p:extLst>
      <p:ext uri="{BB962C8B-B14F-4D97-AF65-F5344CB8AC3E}">
        <p14:creationId xmlns:p14="http://schemas.microsoft.com/office/powerpoint/2010/main" val="6668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8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7CFCD1-1D14-E804-9A67-9B430DD5C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t="1099" r="858" b="1370"/>
          <a:stretch/>
        </p:blipFill>
        <p:spPr>
          <a:xfrm>
            <a:off x="561975" y="1392180"/>
            <a:ext cx="8020050" cy="34194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E0A23F-677F-7B87-A4A6-62A348A9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81" y="331845"/>
            <a:ext cx="8185843" cy="572700"/>
          </a:xfrm>
        </p:spPr>
        <p:txBody>
          <a:bodyPr/>
          <a:lstStyle/>
          <a:p>
            <a:r>
              <a:rPr lang="en-US" dirty="0"/>
              <a:t>Optimal Architecture and Finetuning Process for Interpersonal Conflict Resolution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73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40B3-67A3-5573-2338-5DC9B005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E7643-9244-E4FA-84C5-B92B034EE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13" y="1017725"/>
            <a:ext cx="6444262" cy="2600700"/>
          </a:xfrm>
        </p:spPr>
        <p:txBody>
          <a:bodyPr/>
          <a:lstStyle/>
          <a:p>
            <a:r>
              <a:rPr lang="en-US" sz="18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Implementation of the Proposed LLM Architecture and Finetuning Process for Interpersonal Conflict Resolution</a:t>
            </a:r>
          </a:p>
          <a:p>
            <a:pPr marL="139700" indent="0">
              <a:buNone/>
            </a:pPr>
            <a:endParaRPr lang="en-US" sz="8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18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Experimentation on Other Encoder-Decoder LLM</a:t>
            </a:r>
          </a:p>
          <a:p>
            <a:pPr marL="139700" indent="0">
              <a:buNone/>
            </a:pPr>
            <a:endParaRPr lang="en-US" sz="8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18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Improvements to the Quality of the Reddit AITA Datasets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31F1A-4925-8A0B-0F94-622AACFF11D5}"/>
              </a:ext>
            </a:extLst>
          </p:cNvPr>
          <p:cNvSpPr txBox="1"/>
          <p:nvPr/>
        </p:nvSpPr>
        <p:spPr>
          <a:xfrm>
            <a:off x="548287" y="3204627"/>
            <a:ext cx="677643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Filtering the dataset to remove samples with ambiguous classifications</a:t>
            </a:r>
          </a:p>
          <a:p>
            <a:pPr algn="l" rtl="0"/>
            <a:endParaRPr lang="en-US" sz="600" dirty="0">
              <a:effectLst/>
              <a:latin typeface="Arial" panose="020B0604020202020204" pitchFamily="34" charset="0"/>
            </a:endParaRPr>
          </a:p>
          <a:p>
            <a:pPr marL="285750" indent="-285750" algn="l" rtl="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Stratification to ensure equal representation of NTA and YTA classes</a:t>
            </a:r>
          </a:p>
          <a:p>
            <a:pPr algn="l" rtl="0"/>
            <a:br>
              <a:rPr lang="en-US" sz="600" dirty="0">
                <a:effectLst/>
              </a:rPr>
            </a:br>
            <a:r>
              <a:rPr lang="en-US" dirty="0">
                <a:effectLst/>
              </a:rPr>
              <a:t>-     </a:t>
            </a:r>
            <a:r>
              <a:rPr lang="en-US" dirty="0">
                <a:latin typeface="Arial" panose="020B0604020202020204" pitchFamily="34" charset="0"/>
              </a:rPr>
              <a:t>M</a:t>
            </a:r>
            <a:r>
              <a:rPr lang="en-US" dirty="0">
                <a:effectLst/>
                <a:latin typeface="Arial" panose="020B0604020202020204" pitchFamily="34" charset="0"/>
              </a:rPr>
              <a:t>anual inspection to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verify that the classifications were appropriate.</a:t>
            </a:r>
            <a:br>
              <a:rPr lang="en-US" b="0" i="0" dirty="0">
                <a:solidFill>
                  <a:srgbClr val="49536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</a:b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0E9982-89F5-BE0E-3489-6D1F84E2A87D}"/>
              </a:ext>
            </a:extLst>
          </p:cNvPr>
          <p:cNvGrpSpPr/>
          <p:nvPr/>
        </p:nvGrpSpPr>
        <p:grpSpPr>
          <a:xfrm>
            <a:off x="6593565" y="374308"/>
            <a:ext cx="2081439" cy="3969092"/>
            <a:chOff x="6593565" y="374308"/>
            <a:chExt cx="2081439" cy="39690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0E52E2-2836-FE44-2777-2B102B080DA1}"/>
                </a:ext>
              </a:extLst>
            </p:cNvPr>
            <p:cNvSpPr/>
            <p:nvPr/>
          </p:nvSpPr>
          <p:spPr>
            <a:xfrm>
              <a:off x="7105649" y="1143000"/>
              <a:ext cx="1057273" cy="9525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FEC057-EC58-986C-DA8F-33EE1C9E58C6}"/>
                </a:ext>
              </a:extLst>
            </p:cNvPr>
            <p:cNvSpPr/>
            <p:nvPr/>
          </p:nvSpPr>
          <p:spPr>
            <a:xfrm>
              <a:off x="7105650" y="2247900"/>
              <a:ext cx="1057274" cy="9525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BART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E27F2F-1CAF-4FDA-9A18-9579BCFEE201}"/>
                </a:ext>
              </a:extLst>
            </p:cNvPr>
            <p:cNvSpPr/>
            <p:nvPr/>
          </p:nvSpPr>
          <p:spPr>
            <a:xfrm>
              <a:off x="7105649" y="3390900"/>
              <a:ext cx="1057275" cy="9525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OpenNMT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6246C1-3ACA-C0C3-650A-24DB89998D5E}"/>
                </a:ext>
              </a:extLst>
            </p:cNvPr>
            <p:cNvSpPr txBox="1"/>
            <p:nvPr/>
          </p:nvSpPr>
          <p:spPr>
            <a:xfrm>
              <a:off x="6593565" y="374308"/>
              <a:ext cx="208143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Other popular </a:t>
              </a:r>
            </a:p>
            <a:p>
              <a:pPr algn="ctr"/>
              <a:r>
                <a:rPr lang="en-US" b="1" dirty="0"/>
                <a:t>encoder-decoder LLMs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09EBDA-6409-3BAD-D462-A5FCC7E0FA8C}"/>
              </a:ext>
            </a:extLst>
          </p:cNvPr>
          <p:cNvSpPr txBox="1"/>
          <p:nvPr/>
        </p:nvSpPr>
        <p:spPr>
          <a:xfrm>
            <a:off x="1419225" y="2861846"/>
            <a:ext cx="4315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Potential Methods to Improve Dataset Quality</a:t>
            </a:r>
          </a:p>
        </p:txBody>
      </p:sp>
    </p:spTree>
    <p:extLst>
      <p:ext uri="{BB962C8B-B14F-4D97-AF65-F5344CB8AC3E}">
        <p14:creationId xmlns:p14="http://schemas.microsoft.com/office/powerpoint/2010/main" val="245808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2033339" y="1382109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2198710" y="2223909"/>
            <a:ext cx="4415839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1E56912-3494-B62B-D3C2-A54A3183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990849"/>
            <a:ext cx="1495426" cy="1495426"/>
          </a:xfrm>
          <a:prstGeom prst="rect">
            <a:avLst/>
          </a:prstGeom>
        </p:spPr>
      </p:pic>
      <p:pic>
        <p:nvPicPr>
          <p:cNvPr id="1026" name="Picture 2" descr="linkedin logo on a transparent background, vector editorial Stock Vector |  Adobe Stock">
            <a:extLst>
              <a:ext uri="{FF2B5EF4-FFF2-40B4-BE49-F238E27FC236}">
                <a16:creationId xmlns:a16="http://schemas.microsoft.com/office/drawing/2014/main" id="{62501501-8525-302E-FEC5-44B303EF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700" y1="79300" x2="47000" y2="80500"/>
                        <a14:foregroundMark x1="47000" y1="80500" x2="73900" y2="75300"/>
                        <a14:foregroundMark x1="73900" y1="75300" x2="78400" y2="64900"/>
                        <a14:foregroundMark x1="78400" y1="64900" x2="76900" y2="40600"/>
                        <a14:foregroundMark x1="36900" y1="63100" x2="37400" y2="43300"/>
                        <a14:foregroundMark x1="37400" y1="67600" x2="32700" y2="46400"/>
                        <a14:foregroundMark x1="32700" y1="46400" x2="38600" y2="55900"/>
                        <a14:foregroundMark x1="38600" y1="55900" x2="39600" y2="61300"/>
                        <a14:foregroundMark x1="50000" y1="68000" x2="49500" y2="55000"/>
                        <a14:foregroundMark x1="49500" y1="55000" x2="58700" y2="42500"/>
                        <a14:foregroundMark x1="58700" y1="42500" x2="68500" y2="58000"/>
                        <a14:foregroundMark x1="68500" y1="58000" x2="67200" y2="62400"/>
                        <a14:foregroundMark x1="48500" y1="53300" x2="47200" y2="42600"/>
                        <a14:foregroundMark x1="71100" y1="66900" x2="61300" y2="41300"/>
                        <a14:foregroundMark x1="33000" y1="34400" x2="43100" y2="36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" y="1730768"/>
            <a:ext cx="1390401" cy="13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E36AE-208E-59E3-DC0B-A778BEAB6BD2}"/>
              </a:ext>
            </a:extLst>
          </p:cNvPr>
          <p:cNvSpPr txBox="1"/>
          <p:nvPr/>
        </p:nvSpPr>
        <p:spPr>
          <a:xfrm>
            <a:off x="2609850" y="3062678"/>
            <a:ext cx="4415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Contact me at…</a:t>
            </a:r>
          </a:p>
          <a:p>
            <a:r>
              <a:rPr lang="en-US" sz="400" dirty="0"/>
              <a:t> 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6"/>
              </a:rPr>
              <a:t>mb1020923@wcupa.edu</a:t>
            </a:r>
            <a:endParaRPr lang="en-US" sz="2000" dirty="0"/>
          </a:p>
          <a:p>
            <a:r>
              <a:rPr lang="en-US" sz="2000" dirty="0"/>
              <a:t>		    </a:t>
            </a:r>
            <a:r>
              <a:rPr lang="en-US" sz="2000" i="1" dirty="0"/>
              <a:t>or</a:t>
            </a:r>
            <a:r>
              <a:rPr lang="en-US" sz="2000" dirty="0"/>
              <a:t> 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7"/>
              </a:rPr>
              <a:t>mattboraske@gmail.com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00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F795-D7A2-0D1F-F42C-04C866B0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6" y="480477"/>
            <a:ext cx="7708500" cy="572700"/>
          </a:xfrm>
        </p:spPr>
        <p:txBody>
          <a:bodyPr/>
          <a:lstStyle/>
          <a:p>
            <a:r>
              <a:rPr lang="en-US" sz="3200" dirty="0"/>
              <a:t>Figure and Equation 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891C-28B5-7C3E-45EA-E52514930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1" y="1271399"/>
            <a:ext cx="8391524" cy="3427075"/>
          </a:xfrm>
        </p:spPr>
        <p:txBody>
          <a:bodyPr/>
          <a:lstStyle/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[1] </a:t>
            </a:r>
            <a:r>
              <a:rPr lang="en-US" sz="1200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https://aiml.com/compare-the-different-sequence-models-rnn-lstm-gru-and-transformers/</a:t>
            </a:r>
            <a:endParaRPr lang="en-US" sz="1200" dirty="0">
              <a:latin typeface="Arial" panose="020B0604020202020204" pitchFamily="34" charset="0"/>
            </a:endParaRP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[2] Ashish Vaswani, Noam </a:t>
            </a:r>
            <a:r>
              <a:rPr lang="en-US" sz="1200" dirty="0" err="1">
                <a:latin typeface="Arial" panose="020B0604020202020204" pitchFamily="34" charset="0"/>
              </a:rPr>
              <a:t>Shazeer</a:t>
            </a:r>
            <a:r>
              <a:rPr lang="en-US" sz="1200" dirty="0">
                <a:latin typeface="Arial" panose="020B0604020202020204" pitchFamily="34" charset="0"/>
              </a:rPr>
              <a:t>, Niki Parmar, Jakob </a:t>
            </a:r>
            <a:r>
              <a:rPr lang="en-US" sz="1200" dirty="0" err="1">
                <a:latin typeface="Arial" panose="020B0604020202020204" pitchFamily="34" charset="0"/>
              </a:rPr>
              <a:t>Uszkoreit</a:t>
            </a:r>
            <a:r>
              <a:rPr lang="en-US" sz="1200" dirty="0">
                <a:latin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</a:rPr>
              <a:t>Llion</a:t>
            </a:r>
            <a:r>
              <a:rPr lang="en-US" sz="1200" dirty="0">
                <a:latin typeface="Arial" panose="020B0604020202020204" pitchFamily="34" charset="0"/>
              </a:rPr>
              <a:t> Jones, Aidan N Gomez, Lukasz Kaiser, and Illia </a:t>
            </a:r>
            <a:r>
              <a:rPr lang="en-US" sz="1200" dirty="0" err="1">
                <a:latin typeface="Arial" panose="020B0604020202020204" pitchFamily="34" charset="0"/>
              </a:rPr>
              <a:t>Polosukhin</a:t>
            </a:r>
            <a:r>
              <a:rPr lang="en-US" sz="1200" dirty="0">
                <a:latin typeface="Arial" panose="020B0604020202020204" pitchFamily="34" charset="0"/>
              </a:rPr>
              <a:t>. Attention is all you need. Advances in neural information</a:t>
            </a:r>
            <a:br>
              <a:rPr lang="en-US" sz="1200" dirty="0">
                <a:latin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</a:rPr>
              <a:t>processing systems, 30, 2017.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[3] Yang, S. D., Ali, Z. A., &amp; Wong, B. M. Fluid-</a:t>
            </a:r>
            <a:r>
              <a:rPr lang="en-US" sz="1200" dirty="0" err="1">
                <a:latin typeface="Arial" panose="020B0604020202020204" pitchFamily="34" charset="0"/>
              </a:rPr>
              <a:t>gpt</a:t>
            </a:r>
            <a:r>
              <a:rPr lang="en-US" sz="1200" dirty="0">
                <a:latin typeface="Arial" panose="020B0604020202020204" pitchFamily="34" charset="0"/>
              </a:rPr>
              <a:t> (fast learning to understand and investigate dynamics with a generative pre-trained transformer): Efficient predictions of particle trajectories and erosion. Industrial &amp; Engineering Chemistry Research, 62(37), 2023.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[4] Klaus </a:t>
            </a:r>
            <a:r>
              <a:rPr lang="en-US" sz="1200" dirty="0" err="1">
                <a:latin typeface="Arial" panose="020B0604020202020204" pitchFamily="34" charset="0"/>
              </a:rPr>
              <a:t>Krippendorff</a:t>
            </a:r>
            <a:r>
              <a:rPr lang="en-US" sz="1200" dirty="0">
                <a:latin typeface="Arial" panose="020B0604020202020204" pitchFamily="34" charset="0"/>
              </a:rPr>
              <a:t>. Computing </a:t>
            </a:r>
            <a:r>
              <a:rPr lang="en-US" sz="1200" dirty="0" err="1">
                <a:latin typeface="Arial" panose="020B0604020202020204" pitchFamily="34" charset="0"/>
              </a:rPr>
              <a:t>krippendorff’s</a:t>
            </a:r>
            <a:r>
              <a:rPr lang="en-US" sz="1200" dirty="0">
                <a:latin typeface="Arial" panose="020B0604020202020204" pitchFamily="34" charset="0"/>
              </a:rPr>
              <a:t> alpha-reliability, 2011.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[5] Mary L McHugh. Interrater reliability: the kappa statistic. </a:t>
            </a:r>
            <a:r>
              <a:rPr lang="en-US" sz="1200" dirty="0" err="1">
                <a:latin typeface="Arial" panose="020B0604020202020204" pitchFamily="34" charset="0"/>
              </a:rPr>
              <a:t>Biochemia</a:t>
            </a:r>
            <a:r>
              <a:rPr lang="en-US" sz="1200" dirty="0">
                <a:latin typeface="Arial" panose="020B0604020202020204" pitchFamily="34" charset="0"/>
              </a:rPr>
              <a:t> medica, 22(3):276–282, 2012.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[6] Davide Chicco and Giuseppe </a:t>
            </a:r>
            <a:r>
              <a:rPr lang="en-US" sz="1200" dirty="0" err="1">
                <a:latin typeface="Arial" panose="020B0604020202020204" pitchFamily="34" charset="0"/>
              </a:rPr>
              <a:t>Jurman</a:t>
            </a:r>
            <a:r>
              <a:rPr lang="en-US" sz="1200" dirty="0">
                <a:latin typeface="Arial" panose="020B0604020202020204" pitchFamily="34" charset="0"/>
              </a:rPr>
              <a:t>. The advantages of the </a:t>
            </a:r>
            <a:r>
              <a:rPr lang="en-US" sz="1200" dirty="0" err="1">
                <a:latin typeface="Arial" panose="020B0604020202020204" pitchFamily="34" charset="0"/>
              </a:rPr>
              <a:t>matthews</a:t>
            </a:r>
            <a:r>
              <a:rPr lang="en-US" sz="1200" dirty="0">
                <a:latin typeface="Arial" panose="020B0604020202020204" pitchFamily="34" charset="0"/>
              </a:rPr>
              <a:t> correlation coefficient (mcc) over f1 score and accuracy in binary classification evaluation. BMC genomics, 21:1–13, 2020.</a:t>
            </a:r>
          </a:p>
          <a:p>
            <a:pPr marL="139700" indent="0">
              <a:buNone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A687-39D6-432B-E410-CAE3B195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Bibliography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7DA64-418A-34BD-A5E5-6AA78D5C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85" y="1017725"/>
            <a:ext cx="6048829" cy="374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6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90BF3-E6BE-9B07-B7B7-E7AF04FD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609586"/>
            <a:ext cx="4863854" cy="39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81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42602-ACD6-A540-F2BB-9EF72CA9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2" y="695326"/>
            <a:ext cx="5574715" cy="36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241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E25C6-A081-5BDD-B6ED-0552EEB41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06" y="823668"/>
            <a:ext cx="6544588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54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7258D-435E-3016-7D07-A4601F49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58" y="742694"/>
            <a:ext cx="668748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BA42-80E4-ED57-EBEC-58E85DC7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1993"/>
            <a:ext cx="7704000" cy="572700"/>
          </a:xfrm>
        </p:spPr>
        <p:txBody>
          <a:bodyPr/>
          <a:lstStyle/>
          <a:p>
            <a:r>
              <a:rPr lang="en-US" dirty="0"/>
              <a:t>Decoder-only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6F86FA6-7CCC-42C5-8095-EC384684179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0609" y="1163503"/>
            <a:ext cx="3876021" cy="2736300"/>
          </a:xfrm>
        </p:spPr>
        <p:txBody>
          <a:bodyPr/>
          <a:lstStyle/>
          <a:p>
            <a:pPr marL="139700" indent="0">
              <a:spcAft>
                <a:spcPts val="600"/>
              </a:spcAft>
              <a:buNone/>
            </a:pPr>
            <a:r>
              <a:rPr lang="en-US" dirty="0"/>
              <a:t>-   Introduced by Radford et al. in 2019 via the Generative Pretrained Transformer (GPT)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dirty="0"/>
              <a:t>-   Based on </a:t>
            </a:r>
            <a:r>
              <a:rPr lang="en-US" b="1" i="1" dirty="0"/>
              <a:t>casual language modeling</a:t>
            </a:r>
            <a:r>
              <a:rPr lang="en-US" dirty="0"/>
              <a:t>, where the goal is to predict the next token in a sequence given all the previous tokens.  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-   When generating text using a decoder-only LLM, only the portion of the sequence that the model has seen so far is considered as context </a:t>
            </a:r>
            <a:r>
              <a:rPr lang="en-US" b="1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(it can't attend to future tokens)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dirty="0"/>
              <a:t>-   This can be problematic if the optimal response requires knowledge contained in future context.</a:t>
            </a:r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7009E2-4C75-E381-6971-F2C41E02E511}"/>
              </a:ext>
            </a:extLst>
          </p:cNvPr>
          <p:cNvGrpSpPr/>
          <p:nvPr/>
        </p:nvGrpSpPr>
        <p:grpSpPr>
          <a:xfrm>
            <a:off x="4020748" y="1291666"/>
            <a:ext cx="4723556" cy="2979645"/>
            <a:chOff x="3987410" y="1363104"/>
            <a:chExt cx="4723556" cy="2979645"/>
          </a:xfrm>
        </p:grpSpPr>
        <p:pic>
          <p:nvPicPr>
            <p:cNvPr id="3" name="Picture 4" descr="GPT-2 model architecture. The GPT-2 model contains N Transformer decoder blocks, as shown in the left panel. Each decoder block (center panel) includes a multi-head masked attention layer, a multi-layer perceptron layer, normalization, and dropout layers. The residual connection (branching line to the addition operator) allows the block to learn from the previous block's input. The multi-head masked attention layer (right panel) calculates attention scores using Q, K, and V vectors to capture sequential relationships in the input sequence.">
              <a:extLst>
                <a:ext uri="{FF2B5EF4-FFF2-40B4-BE49-F238E27FC236}">
                  <a16:creationId xmlns:a16="http://schemas.microsoft.com/office/drawing/2014/main" id="{3E836F79-478E-11D3-2934-81187ABC7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48" y="1429737"/>
              <a:ext cx="3369118" cy="2556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130998-082A-F60E-FB3A-E0C4723A8355}"/>
                </a:ext>
              </a:extLst>
            </p:cNvPr>
            <p:cNvSpPr txBox="1"/>
            <p:nvPr/>
          </p:nvSpPr>
          <p:spPr>
            <a:xfrm>
              <a:off x="3987410" y="2542982"/>
              <a:ext cx="10992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i="1" dirty="0"/>
                <a:t>If not</a:t>
              </a:r>
            </a:p>
            <a:p>
              <a:pPr algn="r"/>
              <a:r>
                <a:rPr lang="en-US" sz="1000" b="1" i="1" dirty="0"/>
                <a:t>EOS token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9191E46-B382-AFD7-C81A-64754BF831F7}"/>
                </a:ext>
              </a:extLst>
            </p:cNvPr>
            <p:cNvGrpSpPr/>
            <p:nvPr/>
          </p:nvGrpSpPr>
          <p:grpSpPr>
            <a:xfrm>
              <a:off x="5092423" y="1363104"/>
              <a:ext cx="1561296" cy="2979645"/>
              <a:chOff x="5092423" y="1363104"/>
              <a:chExt cx="1561296" cy="297964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0BB7ED-34DE-3F28-FD04-BB592DBAE85C}"/>
                  </a:ext>
                </a:extLst>
              </p:cNvPr>
              <p:cNvSpPr/>
              <p:nvPr/>
            </p:nvSpPr>
            <p:spPr>
              <a:xfrm>
                <a:off x="5296709" y="1812970"/>
                <a:ext cx="1099227" cy="1860135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044DBA-DAAD-F8F6-669F-86ECE8BF635C}"/>
                  </a:ext>
                </a:extLst>
              </p:cNvPr>
              <p:cNvSpPr txBox="1"/>
              <p:nvPr/>
            </p:nvSpPr>
            <p:spPr>
              <a:xfrm>
                <a:off x="5199990" y="1591934"/>
                <a:ext cx="646330" cy="230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>
                    <a:solidFill>
                      <a:srgbClr val="FF0000"/>
                    </a:solidFill>
                  </a:rPr>
                  <a:t>Decoder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7336FE-4D3C-E7BC-2744-531E789ED04F}"/>
                  </a:ext>
                </a:extLst>
              </p:cNvPr>
              <p:cNvSpPr txBox="1"/>
              <p:nvPr/>
            </p:nvSpPr>
            <p:spPr>
              <a:xfrm>
                <a:off x="5092423" y="3942639"/>
                <a:ext cx="1561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i="1" dirty="0"/>
                  <a:t>Begins with last token in input sequence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3FCEBF-FCD2-0EED-E03F-76DAAA16893C}"/>
                  </a:ext>
                </a:extLst>
              </p:cNvPr>
              <p:cNvSpPr txBox="1"/>
              <p:nvPr/>
            </p:nvSpPr>
            <p:spPr>
              <a:xfrm>
                <a:off x="5257797" y="1363104"/>
                <a:ext cx="11770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i="1" dirty="0"/>
                  <a:t>Predicted token</a:t>
                </a:r>
              </a:p>
            </p:txBody>
          </p: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9A3BA753-7720-4A81-09BE-167388216C6D}"/>
                  </a:ext>
                </a:extLst>
              </p:cNvPr>
              <p:cNvCxnSpPr>
                <a:cxnSpLocks/>
                <a:stCxn id="19" idx="1"/>
                <a:endCxn id="26" idx="1"/>
              </p:cNvCxnSpPr>
              <p:nvPr/>
            </p:nvCxnSpPr>
            <p:spPr>
              <a:xfrm rot="10800000" flipH="1" flipV="1">
                <a:off x="5257796" y="1486215"/>
                <a:ext cx="517997" cy="2365938"/>
              </a:xfrm>
              <a:prstGeom prst="bentConnector3">
                <a:avLst>
                  <a:gd name="adj1" fmla="val -44132"/>
                </a:avLst>
              </a:prstGeom>
              <a:ln w="19050">
                <a:solidFill>
                  <a:schemeClr val="bg1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439D07-295F-987E-3527-6A3E1F94A69B}"/>
                  </a:ext>
                </a:extLst>
              </p:cNvPr>
              <p:cNvSpPr/>
              <p:nvPr/>
            </p:nvSpPr>
            <p:spPr>
              <a:xfrm>
                <a:off x="5775794" y="3781626"/>
                <a:ext cx="141053" cy="141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69BBCC5-EEAA-17C9-5522-A93984CCEB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0" y="1591934"/>
                <a:ext cx="0" cy="176401"/>
              </a:xfrm>
              <a:prstGeom prst="straightConnector1">
                <a:avLst/>
              </a:prstGeom>
              <a:ln w="19050">
                <a:solidFill>
                  <a:schemeClr val="bg1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63C293D-B4E3-8D52-A2B1-C5927F8CE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4290" y="3673105"/>
                <a:ext cx="0" cy="294796"/>
              </a:xfrm>
              <a:prstGeom prst="straightConnector1">
                <a:avLst/>
              </a:prstGeom>
              <a:ln w="19050">
                <a:solidFill>
                  <a:schemeClr val="bg1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23496A-8327-8482-D0F1-D32F9BA20999}"/>
              </a:ext>
            </a:extLst>
          </p:cNvPr>
          <p:cNvSpPr txBox="1"/>
          <p:nvPr/>
        </p:nvSpPr>
        <p:spPr>
          <a:xfrm>
            <a:off x="8552585" y="38274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580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7AF3B-1DD9-56F8-1138-12676659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18" y="565398"/>
            <a:ext cx="5501164" cy="40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84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6F5C3-CAFC-7962-4936-EDAE451B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26" y="852247"/>
            <a:ext cx="6782747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13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AEB0C-452E-4AB4-221D-786F5140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90" y="452141"/>
            <a:ext cx="677322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7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BA42-80E4-ED57-EBEC-58E85DC7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1993"/>
            <a:ext cx="7704000" cy="572700"/>
          </a:xfrm>
        </p:spPr>
        <p:txBody>
          <a:bodyPr/>
          <a:lstStyle/>
          <a:p>
            <a:r>
              <a:rPr lang="en-US" dirty="0"/>
              <a:t>Why are Transformers Ideal for LLMs?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6F86FA6-7CCC-42C5-8095-EC384684179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11559" y="1568316"/>
            <a:ext cx="3569903" cy="2736300"/>
          </a:xfrm>
        </p:spPr>
        <p:txBody>
          <a:bodyPr/>
          <a:lstStyle/>
          <a:p>
            <a:pPr marL="139700" indent="0">
              <a:spcAft>
                <a:spcPts val="600"/>
              </a:spcAft>
              <a:buNone/>
            </a:pPr>
            <a:r>
              <a:rPr lang="en-US" sz="1600" b="1" dirty="0"/>
              <a:t>Why do we want to scale up LLMs?</a:t>
            </a:r>
          </a:p>
          <a:p>
            <a:pPr marL="4826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Improved understanding in learning complex relationships</a:t>
            </a:r>
          </a:p>
          <a:p>
            <a:pPr marL="4826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Improved performance on downstream tasks</a:t>
            </a:r>
          </a:p>
          <a:p>
            <a:pPr marL="4826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Better at learning from less data</a:t>
            </a:r>
          </a:p>
          <a:p>
            <a:pPr marL="4826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Able to handle larger vocabulary sizes and context window, which is the amount of information that is considered when generating the next token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8FFAD-EE06-64E2-9706-57E6EAB4FC6C}"/>
              </a:ext>
            </a:extLst>
          </p:cNvPr>
          <p:cNvSpPr txBox="1"/>
          <p:nvPr/>
        </p:nvSpPr>
        <p:spPr>
          <a:xfrm>
            <a:off x="2025253" y="977481"/>
            <a:ext cx="5093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They are very scalable!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F36E5-02C3-5F64-D714-BB4976BFF281}"/>
              </a:ext>
            </a:extLst>
          </p:cNvPr>
          <p:cNvSpPr txBox="1"/>
          <p:nvPr/>
        </p:nvSpPr>
        <p:spPr>
          <a:xfrm>
            <a:off x="5272088" y="2484961"/>
            <a:ext cx="363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b="1" dirty="0">
                <a:solidFill>
                  <a:srgbClr val="002060"/>
                </a:solidFill>
              </a:rPr>
              <a:t>Increase # of encoder or/and decoder layers</a:t>
            </a:r>
          </a:p>
          <a:p>
            <a:pPr lvl="2">
              <a:spcAft>
                <a:spcPts val="1200"/>
              </a:spcAft>
            </a:pPr>
            <a:r>
              <a:rPr lang="en-US" sz="1050" b="1" dirty="0">
                <a:solidFill>
                  <a:srgbClr val="002060"/>
                </a:solidFill>
              </a:rPr>
              <a:t>Increase # of attention + feed-forward layer pairs</a:t>
            </a:r>
          </a:p>
          <a:p>
            <a:pPr lvl="2">
              <a:spcAft>
                <a:spcPts val="1200"/>
              </a:spcAft>
            </a:pPr>
            <a:r>
              <a:rPr lang="en-US" sz="1050" b="1" dirty="0">
                <a:solidFill>
                  <a:srgbClr val="002060"/>
                </a:solidFill>
              </a:rPr>
              <a:t>Increase # of hidden layers in each feed-forward layer</a:t>
            </a:r>
          </a:p>
          <a:p>
            <a:pPr lvl="2">
              <a:spcAft>
                <a:spcPts val="1200"/>
              </a:spcAft>
            </a:pPr>
            <a:r>
              <a:rPr lang="en-US" sz="1050" b="1" dirty="0">
                <a:solidFill>
                  <a:srgbClr val="002060"/>
                </a:solidFill>
              </a:rPr>
              <a:t>Increase size (# of neurons) in each hidden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1CC0EA-9956-2FF4-CA2B-5FB924401FC8}"/>
              </a:ext>
            </a:extLst>
          </p:cNvPr>
          <p:cNvCxnSpPr>
            <a:cxnSpLocks/>
          </p:cNvCxnSpPr>
          <p:nvPr/>
        </p:nvCxnSpPr>
        <p:spPr>
          <a:xfrm>
            <a:off x="5214936" y="2279440"/>
            <a:ext cx="0" cy="1611369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72EC40-4455-5D41-9325-2EDCA8B4A322}"/>
              </a:ext>
            </a:extLst>
          </p:cNvPr>
          <p:cNvSpPr txBox="1"/>
          <p:nvPr/>
        </p:nvSpPr>
        <p:spPr>
          <a:xfrm>
            <a:off x="4171339" y="2785042"/>
            <a:ext cx="10150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i="1" dirty="0">
                <a:solidFill>
                  <a:srgbClr val="002060"/>
                </a:solidFill>
              </a:rPr>
              <a:t>Level</a:t>
            </a:r>
          </a:p>
          <a:p>
            <a:pPr algn="r"/>
            <a:r>
              <a:rPr lang="en-US" sz="1100" b="1" i="1" dirty="0">
                <a:solidFill>
                  <a:srgbClr val="002060"/>
                </a:solidFill>
              </a:rPr>
              <a:t>Within</a:t>
            </a:r>
          </a:p>
          <a:p>
            <a:pPr algn="r"/>
            <a:r>
              <a:rPr lang="en-US" sz="1100" b="1" i="1" dirty="0">
                <a:solidFill>
                  <a:srgbClr val="002060"/>
                </a:solidFill>
              </a:rPr>
              <a:t>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E3989-4FB5-DA8B-E076-2158DAA79304}"/>
              </a:ext>
            </a:extLst>
          </p:cNvPr>
          <p:cNvSpPr txBox="1"/>
          <p:nvPr/>
        </p:nvSpPr>
        <p:spPr>
          <a:xfrm>
            <a:off x="5014914" y="1606393"/>
            <a:ext cx="3750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Transformers can scale in 4 ways </a:t>
            </a:r>
          </a:p>
        </p:txBody>
      </p:sp>
    </p:spTree>
    <p:extLst>
      <p:ext uri="{BB962C8B-B14F-4D97-AF65-F5344CB8AC3E}">
        <p14:creationId xmlns:p14="http://schemas.microsoft.com/office/powerpoint/2010/main" val="82264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10" grpId="0" uiExpand="1" build="p"/>
      <p:bldP spid="12" grpId="0"/>
      <p:bldP spid="13" grpId="0"/>
    </p:bldLst>
  </p:timing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3184</Words>
  <Application>Microsoft Macintosh PowerPoint</Application>
  <PresentationFormat>On-screen Show (16:9)</PresentationFormat>
  <Paragraphs>497</Paragraphs>
  <Slides>82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-apple-system</vt:lpstr>
      <vt:lpstr>Hanken Grotesk</vt:lpstr>
      <vt:lpstr>Arial</vt:lpstr>
      <vt:lpstr>Source Sans Pro</vt:lpstr>
      <vt:lpstr>Lato</vt:lpstr>
      <vt:lpstr>Söhne</vt:lpstr>
      <vt:lpstr>Figtree Black</vt:lpstr>
      <vt:lpstr>Wingdings</vt:lpstr>
      <vt:lpstr>Elegant Black &amp; White Thesis Defense by Slidesgo</vt:lpstr>
      <vt:lpstr>The Efficacy of Finetuning  Large Language Models for  Interpersonal Conflict Resolution</vt:lpstr>
      <vt:lpstr>Overview</vt:lpstr>
      <vt:lpstr>Introduction</vt:lpstr>
      <vt:lpstr>What is a Large Language Model (LLM)?</vt:lpstr>
      <vt:lpstr>Attention: The Key to The Transformer</vt:lpstr>
      <vt:lpstr>The Two Types of Transformers</vt:lpstr>
      <vt:lpstr>Encoder-Decoder</vt:lpstr>
      <vt:lpstr>Decoder-only</vt:lpstr>
      <vt:lpstr>Why are Transformers Ideal for LLMs?</vt:lpstr>
      <vt:lpstr>Breaking down  Interpersonal Conflict Resolution</vt:lpstr>
      <vt:lpstr>What transformer architecture should LLMs utilize for interpersonal conflict resolution?</vt:lpstr>
      <vt:lpstr>Experimentation on a Real-Life Data</vt:lpstr>
      <vt:lpstr>The Reddit AITA Datasets</vt:lpstr>
      <vt:lpstr>Dataset Creation</vt:lpstr>
      <vt:lpstr>PowerPoint Presentation</vt:lpstr>
      <vt:lpstr>Dataset Analysis</vt:lpstr>
      <vt:lpstr>Ambiguity Analysis  </vt:lpstr>
      <vt:lpstr>Holistic Commenter Agreement (Krippendorff’s Alpha)</vt:lpstr>
      <vt:lpstr>Pairwise Commenter Agreement (Cohen’s Kappa)</vt:lpstr>
      <vt:lpstr>PowerPoint Presentation</vt:lpstr>
      <vt:lpstr>Intra-Sample Commenter Agreement (Ambiguity Score)</vt:lpstr>
      <vt:lpstr>PowerPoint Presentation</vt:lpstr>
      <vt:lpstr>Bringing it all together…</vt:lpstr>
      <vt:lpstr>Toxicity Analysis</vt:lpstr>
      <vt:lpstr>PowerPoint Presentation</vt:lpstr>
      <vt:lpstr>Insights from Dataset Analysis</vt:lpstr>
      <vt:lpstr>Finetuning Procedure</vt:lpstr>
      <vt:lpstr>Context Window Consideration</vt:lpstr>
      <vt:lpstr>PowerPoint Presentation</vt:lpstr>
      <vt:lpstr>PowerPoint Presentation</vt:lpstr>
      <vt:lpstr>Instruction Finetuning</vt:lpstr>
      <vt:lpstr>Example Flan-T5 and Llama-2-Chat Prompts</vt:lpstr>
      <vt:lpstr>QLoRA</vt:lpstr>
      <vt:lpstr>QLoRA (Quantized Low Rank Adaption)</vt:lpstr>
      <vt:lpstr>Finetuning Results</vt:lpstr>
      <vt:lpstr>Finetuning on Reddit AITA Multiclass</vt:lpstr>
      <vt:lpstr>Reddit AITA Multiclass: Flan-T5 XXL</vt:lpstr>
      <vt:lpstr>PowerPoint Presentation</vt:lpstr>
      <vt:lpstr>Reddit AITA Multiclass: Llama-2-13B-Chat</vt:lpstr>
      <vt:lpstr>PowerPoint Presentation</vt:lpstr>
      <vt:lpstr>Reddit AITA Multiclass  Performance Comparison   </vt:lpstr>
      <vt:lpstr>Finetuning on Reddit AITA Multiclass Top 2K</vt:lpstr>
      <vt:lpstr>Reddit AITA Multiclass Top 2K: Flan-T5 XXL</vt:lpstr>
      <vt:lpstr>PowerPoint Presentation</vt:lpstr>
      <vt:lpstr>Reddit AITA Multiclass Top 2K: Llama-2-13B-Chat</vt:lpstr>
      <vt:lpstr>PowerPoint Presentation</vt:lpstr>
      <vt:lpstr>Reddit AITA Multiclass Top 2K Performance Comparison   </vt:lpstr>
      <vt:lpstr>Finetuning on Reddit AITA Binary</vt:lpstr>
      <vt:lpstr>Reddit AITA Binary: Flan-T5 XXL</vt:lpstr>
      <vt:lpstr>PowerPoint Presentation</vt:lpstr>
      <vt:lpstr>Reddit AITA Binary: Llama-2-13B-Chat</vt:lpstr>
      <vt:lpstr>PowerPoint Presentation</vt:lpstr>
      <vt:lpstr>Reddit AITA Binary  Performance Comparison   </vt:lpstr>
      <vt:lpstr>Finetuning on Reddit AITA Binary Top 2K</vt:lpstr>
      <vt:lpstr>Reddit AITA Binary Top 2K: Flan-T5 XXL</vt:lpstr>
      <vt:lpstr>PowerPoint Presentation</vt:lpstr>
      <vt:lpstr>Reddit AITA Binary Top 2K: Llama-2-13B-Chat</vt:lpstr>
      <vt:lpstr>PowerPoint Presentation</vt:lpstr>
      <vt:lpstr>Reddit AITA Binary Top 2K  Performance Comparison   </vt:lpstr>
      <vt:lpstr>Key Insights From Finetuned Models</vt:lpstr>
      <vt:lpstr>How can we use this insights to to create ideal AI agents for interpersonal conflict resolution?</vt:lpstr>
      <vt:lpstr>Proposed LLM Architecture and Finetuning Methodology for Interpersonal Conflict Resolution</vt:lpstr>
      <vt:lpstr>PowerPoint Presentation</vt:lpstr>
      <vt:lpstr>Supervised Finetuning (SFT) on Benign Samples</vt:lpstr>
      <vt:lpstr>RLHF (Reinforcement Learning with Human Feedback)</vt:lpstr>
      <vt:lpstr>Reward Model for RLHF</vt:lpstr>
      <vt:lpstr>RLHF using Advantage Actor Critic (A2C)</vt:lpstr>
      <vt:lpstr>Conclusion</vt:lpstr>
      <vt:lpstr>Two Types of LLMs…</vt:lpstr>
      <vt:lpstr>Binary Classification is Sufficient for Interpersonal Conflict Resolution</vt:lpstr>
      <vt:lpstr>Optimal Architecture and Finetuning Process for Interpersonal Conflict Resolution</vt:lpstr>
      <vt:lpstr>Future Work</vt:lpstr>
      <vt:lpstr>Thank you!</vt:lpstr>
      <vt:lpstr>Figure and Equation References</vt:lpstr>
      <vt:lpstr>Thesis Bibliography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Efficacy of Finetuning  Large Language Models for  Interpersonal Conflict Resolution</dc:title>
  <cp:lastModifiedBy>Boraske, Matthew</cp:lastModifiedBy>
  <cp:revision>16</cp:revision>
  <dcterms:modified xsi:type="dcterms:W3CDTF">2024-04-26T23:33:39Z</dcterms:modified>
</cp:coreProperties>
</file>